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80" r:id="rId2"/>
    <p:sldId id="269" r:id="rId3"/>
    <p:sldId id="449" r:id="rId4"/>
    <p:sldId id="450" r:id="rId5"/>
    <p:sldId id="451" r:id="rId6"/>
    <p:sldId id="267" r:id="rId7"/>
    <p:sldId id="266" r:id="rId8"/>
    <p:sldId id="453" r:id="rId9"/>
    <p:sldId id="454" r:id="rId10"/>
    <p:sldId id="455" r:id="rId11"/>
    <p:sldId id="456" r:id="rId12"/>
    <p:sldId id="274" r:id="rId13"/>
    <p:sldId id="260" r:id="rId14"/>
    <p:sldId id="457" r:id="rId15"/>
    <p:sldId id="4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33" b="1" i="0" u="none" strike="noStrike" baseline="0">
                <a:solidFill>
                  <a:schemeClr val="tx2"/>
                </a:solidFill>
                <a:latin typeface="Arial Cyr"/>
                <a:ea typeface="Arial Cyr"/>
                <a:cs typeface="Arial Cyr"/>
              </a:defRPr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получить информацию об ученике?</a:t>
            </a:r>
          </a:p>
        </c:rich>
      </c:tx>
      <c:layout>
        <c:manualLayout>
          <c:xMode val="edge"/>
          <c:yMode val="edge"/>
          <c:x val="0.12850093919318428"/>
          <c:y val="1.8106139390705222E-2"/>
        </c:manualLayout>
      </c:layout>
      <c:overlay val="0"/>
      <c:spPr>
        <a:noFill/>
        <a:ln w="2513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661914460285135"/>
          <c:y val="0.3884514435695538"/>
          <c:w val="0.34623217922606925"/>
          <c:h val="0.4461942257217848"/>
        </c:manualLayout>
      </c:layout>
      <c:radarChart>
        <c:radarStyle val="filled"/>
        <c:varyColors val="0"/>
        <c:ser>
          <c:idx val="0"/>
          <c:order val="0"/>
          <c:spPr>
            <a:solidFill>
              <a:srgbClr val="9999FF"/>
            </a:solidFill>
            <a:ln w="12567">
              <a:solidFill>
                <a:srgbClr val="000000"/>
              </a:solidFill>
              <a:prstDash val="solid"/>
            </a:ln>
          </c:spPr>
          <c:cat>
            <c:strRef>
              <c:f>Лист1!$A$1:$A$13</c:f>
              <c:strCache>
                <c:ptCount val="13"/>
                <c:pt idx="0">
                  <c:v>Ученик</c:v>
                </c:pt>
                <c:pt idx="1">
                  <c:v>Родители</c:v>
                </c:pt>
                <c:pt idx="2">
                  <c:v>Классный руководитель</c:v>
                </c:pt>
                <c:pt idx="3">
                  <c:v>Наблюдение</c:v>
                </c:pt>
                <c:pt idx="4">
                  <c:v>Анкета</c:v>
                </c:pt>
                <c:pt idx="5">
                  <c:v>Социальный педагог</c:v>
                </c:pt>
                <c:pt idx="6">
                  <c:v>Медсестра</c:v>
                </c:pt>
                <c:pt idx="7">
                  <c:v>Методики</c:v>
                </c:pt>
                <c:pt idx="8">
                  <c:v>Классный журнал</c:v>
                </c:pt>
                <c:pt idx="9">
                  <c:v>Одноклассники</c:v>
                </c:pt>
                <c:pt idx="10">
                  <c:v>Психолог</c:v>
                </c:pt>
                <c:pt idx="11">
                  <c:v>Проверка знаний</c:v>
                </c:pt>
                <c:pt idx="12">
                  <c:v>Личное дело </c:v>
                </c:pt>
              </c:strCache>
            </c:strRef>
          </c:cat>
          <c:val>
            <c:numRef>
              <c:f>Лист1!$B$1:$B$13</c:f>
              <c:numCache>
                <c:formatCode>General</c:formatCode>
                <c:ptCount val="13"/>
                <c:pt idx="0">
                  <c:v>19</c:v>
                </c:pt>
                <c:pt idx="1">
                  <c:v>18</c:v>
                </c:pt>
                <c:pt idx="2">
                  <c:v>14</c:v>
                </c:pt>
                <c:pt idx="3">
                  <c:v>12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C-4E64-9B6B-085F8E45D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5071775"/>
        <c:axId val="1"/>
      </c:radarChart>
      <c:catAx>
        <c:axId val="995071775"/>
        <c:scaling>
          <c:orientation val="minMax"/>
        </c:scaling>
        <c:delete val="0"/>
        <c:axPos val="b"/>
        <c:majorGridlines>
          <c:spPr>
            <a:ln w="314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4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95071775"/>
        <c:crosses val="autoZero"/>
        <c:crossBetween val="between"/>
      </c:valAx>
      <c:spPr>
        <a:noFill/>
        <a:ln w="25135">
          <a:noFill/>
        </a:ln>
      </c:spPr>
    </c:plotArea>
    <c:plotVisOnly val="1"/>
    <c:dispBlanksAs val="gap"/>
    <c:showDLblsOverMax val="0"/>
  </c:chart>
  <c:spPr>
    <a:solidFill>
      <a:srgbClr val="FFFFFF"/>
    </a:solidFill>
    <a:ln w="3142">
      <a:solidFill>
        <a:srgbClr val="000000"/>
      </a:solidFill>
      <a:prstDash val="solid"/>
    </a:ln>
  </c:spPr>
  <c:txPr>
    <a:bodyPr/>
    <a:lstStyle/>
    <a:p>
      <a:pPr>
        <a:defRPr sz="11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389AC-1E53-4749-A93B-EE53AEC477EA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F1DEF0-C0F0-4111-A718-758799CC8142}">
      <dgm:prSet phldrT="[Текст]"/>
      <dgm:spPr/>
      <dgm:t>
        <a:bodyPr/>
        <a:lstStyle/>
        <a:p>
          <a:r>
            <a:rPr lang="ru-RU" dirty="0"/>
            <a:t>«Знай свой предмет и умей излагать его ясно»</a:t>
          </a:r>
        </a:p>
      </dgm:t>
    </dgm:pt>
    <dgm:pt modelId="{FE6E4C5E-5A77-4D66-A9DD-19985685491A}" type="parTrans" cxnId="{49FDF393-76B2-429D-9E6A-F312FB796734}">
      <dgm:prSet/>
      <dgm:spPr/>
      <dgm:t>
        <a:bodyPr/>
        <a:lstStyle/>
        <a:p>
          <a:endParaRPr lang="ru-RU"/>
        </a:p>
      </dgm:t>
    </dgm:pt>
    <dgm:pt modelId="{261632A2-1F57-4390-A7BE-E6FDFFC61AD0}" type="sibTrans" cxnId="{49FDF393-76B2-429D-9E6A-F312FB796734}">
      <dgm:prSet/>
      <dgm:spPr/>
      <dgm:t>
        <a:bodyPr/>
        <a:lstStyle/>
        <a:p>
          <a:endParaRPr lang="ru-RU"/>
        </a:p>
      </dgm:t>
    </dgm:pt>
    <dgm:pt modelId="{B06C2537-2F10-4C26-9E33-97E79734CAD1}">
      <dgm:prSet phldrT="[Текст]"/>
      <dgm:spPr/>
      <dgm:t>
        <a:bodyPr/>
        <a:lstStyle/>
        <a:p>
          <a:r>
            <a:rPr lang="ru-RU" dirty="0"/>
            <a:t>«Знай свой  предмет и умей средствами предмета содействовать развитию ученика»</a:t>
          </a:r>
        </a:p>
      </dgm:t>
    </dgm:pt>
    <dgm:pt modelId="{6B06D3EA-C964-4ACD-B8B4-64A77EEF7F0E}" type="parTrans" cxnId="{7D0BA5E1-F87C-4E3E-B493-15F127A21FC0}">
      <dgm:prSet/>
      <dgm:spPr/>
      <dgm:t>
        <a:bodyPr/>
        <a:lstStyle/>
        <a:p>
          <a:endParaRPr lang="ru-RU"/>
        </a:p>
      </dgm:t>
    </dgm:pt>
    <dgm:pt modelId="{764428D1-A63D-48EF-AA6F-50EFB8FDF368}" type="sibTrans" cxnId="{7D0BA5E1-F87C-4E3E-B493-15F127A21FC0}">
      <dgm:prSet/>
      <dgm:spPr/>
      <dgm:t>
        <a:bodyPr/>
        <a:lstStyle/>
        <a:p>
          <a:endParaRPr lang="ru-RU"/>
        </a:p>
      </dgm:t>
    </dgm:pt>
    <dgm:pt modelId="{A54F009E-5EA7-44F1-8902-332D4C838504}" type="pres">
      <dgm:prSet presAssocID="{F4D389AC-1E53-4749-A93B-EE53AEC477EA}" presName="diagram" presStyleCnt="0">
        <dgm:presLayoutVars>
          <dgm:dir/>
          <dgm:resizeHandles val="exact"/>
        </dgm:presLayoutVars>
      </dgm:prSet>
      <dgm:spPr/>
    </dgm:pt>
    <dgm:pt modelId="{47FBD48E-C42C-4267-A31B-34E3387F27F4}" type="pres">
      <dgm:prSet presAssocID="{6DF1DEF0-C0F0-4111-A718-758799CC8142}" presName="arrow" presStyleLbl="node1" presStyleIdx="0" presStyleCnt="2">
        <dgm:presLayoutVars>
          <dgm:bulletEnabled val="1"/>
        </dgm:presLayoutVars>
      </dgm:prSet>
      <dgm:spPr/>
    </dgm:pt>
    <dgm:pt modelId="{D703D8C1-A1D2-4377-BCC7-C261E124C9F4}" type="pres">
      <dgm:prSet presAssocID="{B06C2537-2F10-4C26-9E33-97E79734CAD1}" presName="arrow" presStyleLbl="node1" presStyleIdx="1" presStyleCnt="2">
        <dgm:presLayoutVars>
          <dgm:bulletEnabled val="1"/>
        </dgm:presLayoutVars>
      </dgm:prSet>
      <dgm:spPr/>
    </dgm:pt>
  </dgm:ptLst>
  <dgm:cxnLst>
    <dgm:cxn modelId="{7DC72564-57AA-4C50-B255-2082F229D21A}" type="presOf" srcId="{F4D389AC-1E53-4749-A93B-EE53AEC477EA}" destId="{A54F009E-5EA7-44F1-8902-332D4C838504}" srcOrd="0" destOrd="0" presId="urn:microsoft.com/office/officeart/2005/8/layout/arrow5"/>
    <dgm:cxn modelId="{49FDF393-76B2-429D-9E6A-F312FB796734}" srcId="{F4D389AC-1E53-4749-A93B-EE53AEC477EA}" destId="{6DF1DEF0-C0F0-4111-A718-758799CC8142}" srcOrd="0" destOrd="0" parTransId="{FE6E4C5E-5A77-4D66-A9DD-19985685491A}" sibTransId="{261632A2-1F57-4390-A7BE-E6FDFFC61AD0}"/>
    <dgm:cxn modelId="{42F1EBBC-D528-488E-BFCD-54E49DD069B3}" type="presOf" srcId="{B06C2537-2F10-4C26-9E33-97E79734CAD1}" destId="{D703D8C1-A1D2-4377-BCC7-C261E124C9F4}" srcOrd="0" destOrd="0" presId="urn:microsoft.com/office/officeart/2005/8/layout/arrow5"/>
    <dgm:cxn modelId="{7D0BA5E1-F87C-4E3E-B493-15F127A21FC0}" srcId="{F4D389AC-1E53-4749-A93B-EE53AEC477EA}" destId="{B06C2537-2F10-4C26-9E33-97E79734CAD1}" srcOrd="1" destOrd="0" parTransId="{6B06D3EA-C964-4ACD-B8B4-64A77EEF7F0E}" sibTransId="{764428D1-A63D-48EF-AA6F-50EFB8FDF368}"/>
    <dgm:cxn modelId="{9E1440F1-9A06-42C6-9D4D-29611C0B9D54}" type="presOf" srcId="{6DF1DEF0-C0F0-4111-A718-758799CC8142}" destId="{47FBD48E-C42C-4267-A31B-34E3387F27F4}" srcOrd="0" destOrd="0" presId="urn:microsoft.com/office/officeart/2005/8/layout/arrow5"/>
    <dgm:cxn modelId="{EED17790-87BF-4357-95F2-459E46B60CDE}" type="presParOf" srcId="{A54F009E-5EA7-44F1-8902-332D4C838504}" destId="{47FBD48E-C42C-4267-A31B-34E3387F27F4}" srcOrd="0" destOrd="0" presId="urn:microsoft.com/office/officeart/2005/8/layout/arrow5"/>
    <dgm:cxn modelId="{8CDE8F9C-D8A6-4A58-B701-B5D96B35338D}" type="presParOf" srcId="{A54F009E-5EA7-44F1-8902-332D4C838504}" destId="{D703D8C1-A1D2-4377-BCC7-C261E124C9F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A7EB05-E820-4D55-A0A2-4BE69EA9EFE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92F371A-9DEF-4DD2-801F-E3C73C4101AF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2"/>
              </a:solidFill>
            </a:rPr>
            <a:t>Ситуативный уровень</a:t>
          </a:r>
        </a:p>
      </dgm:t>
    </dgm:pt>
    <dgm:pt modelId="{B3155F31-6F06-4AE4-8251-59CFC7C5435E}" type="parTrans" cxnId="{EF0634D5-14C2-4FAA-8BC4-42009AB0CB2A}">
      <dgm:prSet/>
      <dgm:spPr/>
      <dgm:t>
        <a:bodyPr/>
        <a:lstStyle/>
        <a:p>
          <a:endParaRPr lang="ru-RU"/>
        </a:p>
      </dgm:t>
    </dgm:pt>
    <dgm:pt modelId="{5BCE2C69-E058-4633-8684-384D5F9151FB}" type="sibTrans" cxnId="{EF0634D5-14C2-4FAA-8BC4-42009AB0CB2A}">
      <dgm:prSet/>
      <dgm:spPr/>
      <dgm:t>
        <a:bodyPr/>
        <a:lstStyle/>
        <a:p>
          <a:endParaRPr lang="ru-RU"/>
        </a:p>
      </dgm:t>
    </dgm:pt>
    <dgm:pt modelId="{14038BD0-5605-4A50-9B6C-9806406C05A2}">
      <dgm:prSet phldrT="[Текст]"/>
      <dgm:spPr/>
      <dgm:t>
        <a:bodyPr/>
        <a:lstStyle/>
        <a:p>
          <a:pPr algn="ctr"/>
          <a:r>
            <a:rPr lang="ru-RU" b="1" dirty="0" err="1">
              <a:solidFill>
                <a:schemeClr val="tx2"/>
              </a:solidFill>
            </a:rPr>
            <a:t>Надситуативный</a:t>
          </a:r>
          <a:r>
            <a:rPr lang="ru-RU" b="1" dirty="0">
              <a:solidFill>
                <a:schemeClr val="tx2"/>
              </a:solidFill>
            </a:rPr>
            <a:t> уровень</a:t>
          </a:r>
        </a:p>
      </dgm:t>
    </dgm:pt>
    <dgm:pt modelId="{B8A9719F-8548-4154-8642-D78F46C94AA1}" type="parTrans" cxnId="{8B5DA4FE-3113-4AC6-8090-505A377DE744}">
      <dgm:prSet/>
      <dgm:spPr/>
      <dgm:t>
        <a:bodyPr/>
        <a:lstStyle/>
        <a:p>
          <a:endParaRPr lang="ru-RU"/>
        </a:p>
      </dgm:t>
    </dgm:pt>
    <dgm:pt modelId="{F3AF356D-363F-4FEA-BD10-E082B0F90934}" type="sibTrans" cxnId="{8B5DA4FE-3113-4AC6-8090-505A377DE744}">
      <dgm:prSet/>
      <dgm:spPr/>
      <dgm:t>
        <a:bodyPr/>
        <a:lstStyle/>
        <a:p>
          <a:endParaRPr lang="ru-RU"/>
        </a:p>
      </dgm:t>
    </dgm:pt>
    <dgm:pt modelId="{6197AB1C-C420-49F0-9DFB-7B34E21F7D1E}" type="pres">
      <dgm:prSet presAssocID="{2CA7EB05-E820-4D55-A0A2-4BE69EA9EFE1}" presName="arrowDiagram" presStyleCnt="0">
        <dgm:presLayoutVars>
          <dgm:chMax val="5"/>
          <dgm:dir/>
          <dgm:resizeHandles val="exact"/>
        </dgm:presLayoutVars>
      </dgm:prSet>
      <dgm:spPr/>
    </dgm:pt>
    <dgm:pt modelId="{6F429333-1D6F-4610-94C7-46BF6E2FF902}" type="pres">
      <dgm:prSet presAssocID="{2CA7EB05-E820-4D55-A0A2-4BE69EA9EFE1}" presName="arrow" presStyleLbl="bgShp" presStyleIdx="0" presStyleCnt="1"/>
      <dgm:spPr/>
    </dgm:pt>
    <dgm:pt modelId="{7740BB1F-69AD-4AA9-A4AC-47D704E823FD}" type="pres">
      <dgm:prSet presAssocID="{2CA7EB05-E820-4D55-A0A2-4BE69EA9EFE1}" presName="arrowDiagram2" presStyleCnt="0"/>
      <dgm:spPr/>
    </dgm:pt>
    <dgm:pt modelId="{410DF371-A8DC-4A77-BBC2-6F8E1B2F000E}" type="pres">
      <dgm:prSet presAssocID="{F92F371A-9DEF-4DD2-801F-E3C73C4101AF}" presName="bullet2a" presStyleLbl="node1" presStyleIdx="0" presStyleCnt="2"/>
      <dgm:spPr/>
    </dgm:pt>
    <dgm:pt modelId="{4E0F37BD-B0A1-485E-9861-A348820C80CE}" type="pres">
      <dgm:prSet presAssocID="{F92F371A-9DEF-4DD2-801F-E3C73C4101AF}" presName="textBox2a" presStyleLbl="revTx" presStyleIdx="0" presStyleCnt="2" custLinFactNeighborX="2628" custLinFactNeighborY="-39227">
        <dgm:presLayoutVars>
          <dgm:bulletEnabled val="1"/>
        </dgm:presLayoutVars>
      </dgm:prSet>
      <dgm:spPr/>
    </dgm:pt>
    <dgm:pt modelId="{CB44CCDF-42E9-46E7-AABF-DE4CAFF628C6}" type="pres">
      <dgm:prSet presAssocID="{14038BD0-5605-4A50-9B6C-9806406C05A2}" presName="bullet2b" presStyleLbl="node1" presStyleIdx="1" presStyleCnt="2"/>
      <dgm:spPr/>
    </dgm:pt>
    <dgm:pt modelId="{3A4DE427-98C5-42A0-A74C-34B300D215FD}" type="pres">
      <dgm:prSet presAssocID="{14038BD0-5605-4A50-9B6C-9806406C05A2}" presName="textBox2b" presStyleLbl="revTx" presStyleIdx="1" presStyleCnt="2" custLinFactNeighborX="13826" custLinFactNeighborY="-15652">
        <dgm:presLayoutVars>
          <dgm:bulletEnabled val="1"/>
        </dgm:presLayoutVars>
      </dgm:prSet>
      <dgm:spPr/>
    </dgm:pt>
  </dgm:ptLst>
  <dgm:cxnLst>
    <dgm:cxn modelId="{9F65E767-4CEB-4916-8587-94EB687DE587}" type="presOf" srcId="{2CA7EB05-E820-4D55-A0A2-4BE69EA9EFE1}" destId="{6197AB1C-C420-49F0-9DFB-7B34E21F7D1E}" srcOrd="0" destOrd="0" presId="urn:microsoft.com/office/officeart/2005/8/layout/arrow2"/>
    <dgm:cxn modelId="{EE593BC0-D945-4E7A-A050-F8B0DA25F043}" type="presOf" srcId="{F92F371A-9DEF-4DD2-801F-E3C73C4101AF}" destId="{4E0F37BD-B0A1-485E-9861-A348820C80CE}" srcOrd="0" destOrd="0" presId="urn:microsoft.com/office/officeart/2005/8/layout/arrow2"/>
    <dgm:cxn modelId="{EF0634D5-14C2-4FAA-8BC4-42009AB0CB2A}" srcId="{2CA7EB05-E820-4D55-A0A2-4BE69EA9EFE1}" destId="{F92F371A-9DEF-4DD2-801F-E3C73C4101AF}" srcOrd="0" destOrd="0" parTransId="{B3155F31-6F06-4AE4-8251-59CFC7C5435E}" sibTransId="{5BCE2C69-E058-4633-8684-384D5F9151FB}"/>
    <dgm:cxn modelId="{97DFECEE-7D50-42FE-90F4-72BCFCA39BB4}" type="presOf" srcId="{14038BD0-5605-4A50-9B6C-9806406C05A2}" destId="{3A4DE427-98C5-42A0-A74C-34B300D215FD}" srcOrd="0" destOrd="0" presId="urn:microsoft.com/office/officeart/2005/8/layout/arrow2"/>
    <dgm:cxn modelId="{8B5DA4FE-3113-4AC6-8090-505A377DE744}" srcId="{2CA7EB05-E820-4D55-A0A2-4BE69EA9EFE1}" destId="{14038BD0-5605-4A50-9B6C-9806406C05A2}" srcOrd="1" destOrd="0" parTransId="{B8A9719F-8548-4154-8642-D78F46C94AA1}" sibTransId="{F3AF356D-363F-4FEA-BD10-E082B0F90934}"/>
    <dgm:cxn modelId="{800955DC-AE9A-4D0A-88EC-448DFEF54D41}" type="presParOf" srcId="{6197AB1C-C420-49F0-9DFB-7B34E21F7D1E}" destId="{6F429333-1D6F-4610-94C7-46BF6E2FF902}" srcOrd="0" destOrd="0" presId="urn:microsoft.com/office/officeart/2005/8/layout/arrow2"/>
    <dgm:cxn modelId="{CFB3FD39-B770-48DD-9265-ECCD43712BC6}" type="presParOf" srcId="{6197AB1C-C420-49F0-9DFB-7B34E21F7D1E}" destId="{7740BB1F-69AD-4AA9-A4AC-47D704E823FD}" srcOrd="1" destOrd="0" presId="urn:microsoft.com/office/officeart/2005/8/layout/arrow2"/>
    <dgm:cxn modelId="{2C450375-A12F-41C2-B34D-FB2AAACB2450}" type="presParOf" srcId="{7740BB1F-69AD-4AA9-A4AC-47D704E823FD}" destId="{410DF371-A8DC-4A77-BBC2-6F8E1B2F000E}" srcOrd="0" destOrd="0" presId="urn:microsoft.com/office/officeart/2005/8/layout/arrow2"/>
    <dgm:cxn modelId="{33F0B269-A47E-4BF6-8B6B-DB14A991A330}" type="presParOf" srcId="{7740BB1F-69AD-4AA9-A4AC-47D704E823FD}" destId="{4E0F37BD-B0A1-485E-9861-A348820C80CE}" srcOrd="1" destOrd="0" presId="urn:microsoft.com/office/officeart/2005/8/layout/arrow2"/>
    <dgm:cxn modelId="{CA9A5289-5C70-4D52-A26B-6482E8E30907}" type="presParOf" srcId="{7740BB1F-69AD-4AA9-A4AC-47D704E823FD}" destId="{CB44CCDF-42E9-46E7-AABF-DE4CAFF628C6}" srcOrd="2" destOrd="0" presId="urn:microsoft.com/office/officeart/2005/8/layout/arrow2"/>
    <dgm:cxn modelId="{6C069B09-DE63-48B5-B398-A43298A09435}" type="presParOf" srcId="{7740BB1F-69AD-4AA9-A4AC-47D704E823FD}" destId="{3A4DE427-98C5-42A0-A74C-34B300D215F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8DACC1-194F-4A0B-8C5C-3935BBCBB99A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F5DFEB82-74ED-4769-8E4E-37F3E717ED0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Поддержка</a:t>
          </a:r>
        </a:p>
      </dgm:t>
    </dgm:pt>
    <dgm:pt modelId="{DC279F6E-BF81-4BAB-B580-1A2346E75839}" type="parTrans" cxnId="{69AC0B64-6F64-4CA0-86BA-BCD7798F1EF2}">
      <dgm:prSet/>
      <dgm:spPr/>
      <dgm:t>
        <a:bodyPr/>
        <a:lstStyle/>
        <a:p>
          <a:endParaRPr lang="ru-RU"/>
        </a:p>
      </dgm:t>
    </dgm:pt>
    <dgm:pt modelId="{79F9938E-C1FA-436D-8340-B816BB93A7A0}" type="sibTrans" cxnId="{69AC0B64-6F64-4CA0-86BA-BCD7798F1EF2}">
      <dgm:prSet/>
      <dgm:spPr/>
      <dgm:t>
        <a:bodyPr/>
        <a:lstStyle/>
        <a:p>
          <a:endParaRPr lang="ru-RU"/>
        </a:p>
      </dgm:t>
    </dgm:pt>
    <dgm:pt modelId="{28604CE4-9213-4CDF-8B95-B35F5C95DAC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Личностные и предметные цели</a:t>
          </a:r>
        </a:p>
      </dgm:t>
    </dgm:pt>
    <dgm:pt modelId="{F0CD476B-9323-4AB1-BDFE-F015432347D6}" type="parTrans" cxnId="{662565FC-5D25-47C7-B241-30F497FF6C33}">
      <dgm:prSet/>
      <dgm:spPr/>
      <dgm:t>
        <a:bodyPr/>
        <a:lstStyle/>
        <a:p>
          <a:endParaRPr lang="ru-RU"/>
        </a:p>
      </dgm:t>
    </dgm:pt>
    <dgm:pt modelId="{E873C414-EBFB-4DE7-9063-78C340EB6FDB}" type="sibTrans" cxnId="{662565FC-5D25-47C7-B241-30F497FF6C33}">
      <dgm:prSet/>
      <dgm:spPr/>
      <dgm:t>
        <a:bodyPr/>
        <a:lstStyle/>
        <a:p>
          <a:endParaRPr lang="ru-RU"/>
        </a:p>
      </dgm:t>
    </dgm:pt>
    <dgm:pt modelId="{B5DB340A-0D1F-4F8D-BC26-595B35DA4BD7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Новый ресурс</a:t>
          </a:r>
        </a:p>
      </dgm:t>
    </dgm:pt>
    <dgm:pt modelId="{431D0546-FD80-4EA4-9419-BF0963E21243}" type="parTrans" cxnId="{32C5A4FF-33A1-4935-A9A3-0A06D29977F3}">
      <dgm:prSet/>
      <dgm:spPr/>
      <dgm:t>
        <a:bodyPr/>
        <a:lstStyle/>
        <a:p>
          <a:endParaRPr lang="ru-RU"/>
        </a:p>
      </dgm:t>
    </dgm:pt>
    <dgm:pt modelId="{0CD65476-B69A-4F1E-8BE6-9AAD9270D2AC}" type="sibTrans" cxnId="{32C5A4FF-33A1-4935-A9A3-0A06D29977F3}">
      <dgm:prSet/>
      <dgm:spPr/>
      <dgm:t>
        <a:bodyPr/>
        <a:lstStyle/>
        <a:p>
          <a:endParaRPr lang="ru-RU"/>
        </a:p>
      </dgm:t>
    </dgm:pt>
    <dgm:pt modelId="{962E322A-ED68-4B74-8499-7737C2DF6938}" type="pres">
      <dgm:prSet presAssocID="{B98DACC1-194F-4A0B-8C5C-3935BBCBB99A}" presName="linearFlow" presStyleCnt="0">
        <dgm:presLayoutVars>
          <dgm:dir/>
          <dgm:resizeHandles val="exact"/>
        </dgm:presLayoutVars>
      </dgm:prSet>
      <dgm:spPr/>
    </dgm:pt>
    <dgm:pt modelId="{03F7AD3D-ED6E-4CC1-BDE7-A9EFD610F2BC}" type="pres">
      <dgm:prSet presAssocID="{F5DFEB82-74ED-4769-8E4E-37F3E717ED08}" presName="node" presStyleLbl="node1" presStyleIdx="0" presStyleCnt="3">
        <dgm:presLayoutVars>
          <dgm:bulletEnabled val="1"/>
        </dgm:presLayoutVars>
      </dgm:prSet>
      <dgm:spPr/>
    </dgm:pt>
    <dgm:pt modelId="{CA80A678-1867-43A2-810E-BF37B56FA8DA}" type="pres">
      <dgm:prSet presAssocID="{79F9938E-C1FA-436D-8340-B816BB93A7A0}" presName="spacerL" presStyleCnt="0"/>
      <dgm:spPr/>
    </dgm:pt>
    <dgm:pt modelId="{FAA8130F-65A3-4680-941B-57A94D9CD892}" type="pres">
      <dgm:prSet presAssocID="{79F9938E-C1FA-436D-8340-B816BB93A7A0}" presName="sibTrans" presStyleLbl="sibTrans2D1" presStyleIdx="0" presStyleCnt="2"/>
      <dgm:spPr/>
    </dgm:pt>
    <dgm:pt modelId="{34C0F2BA-1EC5-40FC-B3E6-BE738A6280C5}" type="pres">
      <dgm:prSet presAssocID="{79F9938E-C1FA-436D-8340-B816BB93A7A0}" presName="spacerR" presStyleCnt="0"/>
      <dgm:spPr/>
    </dgm:pt>
    <dgm:pt modelId="{AF61C995-C241-4537-9E5D-7FD104672127}" type="pres">
      <dgm:prSet presAssocID="{28604CE4-9213-4CDF-8B95-B35F5C95DAC6}" presName="node" presStyleLbl="node1" presStyleIdx="1" presStyleCnt="3">
        <dgm:presLayoutVars>
          <dgm:bulletEnabled val="1"/>
        </dgm:presLayoutVars>
      </dgm:prSet>
      <dgm:spPr/>
    </dgm:pt>
    <dgm:pt modelId="{C11B192D-451B-428C-8B87-DF0F49B4821E}" type="pres">
      <dgm:prSet presAssocID="{E873C414-EBFB-4DE7-9063-78C340EB6FDB}" presName="spacerL" presStyleCnt="0"/>
      <dgm:spPr/>
    </dgm:pt>
    <dgm:pt modelId="{8773F37F-8AC8-42F0-866F-84A147C9A2FB}" type="pres">
      <dgm:prSet presAssocID="{E873C414-EBFB-4DE7-9063-78C340EB6FDB}" presName="sibTrans" presStyleLbl="sibTrans2D1" presStyleIdx="1" presStyleCnt="2"/>
      <dgm:spPr/>
    </dgm:pt>
    <dgm:pt modelId="{2E561558-0D31-4551-BF0D-DBB40F9D8BEF}" type="pres">
      <dgm:prSet presAssocID="{E873C414-EBFB-4DE7-9063-78C340EB6FDB}" presName="spacerR" presStyleCnt="0"/>
      <dgm:spPr/>
    </dgm:pt>
    <dgm:pt modelId="{78A250D7-4DF0-4AE1-9793-DF2C5D641478}" type="pres">
      <dgm:prSet presAssocID="{B5DB340A-0D1F-4F8D-BC26-595B35DA4BD7}" presName="node" presStyleLbl="node1" presStyleIdx="2" presStyleCnt="3">
        <dgm:presLayoutVars>
          <dgm:bulletEnabled val="1"/>
        </dgm:presLayoutVars>
      </dgm:prSet>
      <dgm:spPr/>
    </dgm:pt>
  </dgm:ptLst>
  <dgm:cxnLst>
    <dgm:cxn modelId="{B8094308-70B1-43BD-9C5A-52BF0C077A74}" type="presOf" srcId="{F5DFEB82-74ED-4769-8E4E-37F3E717ED08}" destId="{03F7AD3D-ED6E-4CC1-BDE7-A9EFD610F2BC}" srcOrd="0" destOrd="0" presId="urn:microsoft.com/office/officeart/2005/8/layout/equation1"/>
    <dgm:cxn modelId="{CB303228-8D96-4562-A3B1-95204416E868}" type="presOf" srcId="{28604CE4-9213-4CDF-8B95-B35F5C95DAC6}" destId="{AF61C995-C241-4537-9E5D-7FD104672127}" srcOrd="0" destOrd="0" presId="urn:microsoft.com/office/officeart/2005/8/layout/equation1"/>
    <dgm:cxn modelId="{1699212A-E862-447D-B62C-BC7DC450F52B}" type="presOf" srcId="{B5DB340A-0D1F-4F8D-BC26-595B35DA4BD7}" destId="{78A250D7-4DF0-4AE1-9793-DF2C5D641478}" srcOrd="0" destOrd="0" presId="urn:microsoft.com/office/officeart/2005/8/layout/equation1"/>
    <dgm:cxn modelId="{41E9292D-F58A-4065-BAA1-98A5F4F1FA3B}" type="presOf" srcId="{E873C414-EBFB-4DE7-9063-78C340EB6FDB}" destId="{8773F37F-8AC8-42F0-866F-84A147C9A2FB}" srcOrd="0" destOrd="0" presId="urn:microsoft.com/office/officeart/2005/8/layout/equation1"/>
    <dgm:cxn modelId="{AC73E55B-06F3-467D-B416-A1AE6D5B52B4}" type="presOf" srcId="{79F9938E-C1FA-436D-8340-B816BB93A7A0}" destId="{FAA8130F-65A3-4680-941B-57A94D9CD892}" srcOrd="0" destOrd="0" presId="urn:microsoft.com/office/officeart/2005/8/layout/equation1"/>
    <dgm:cxn modelId="{69AC0B64-6F64-4CA0-86BA-BCD7798F1EF2}" srcId="{B98DACC1-194F-4A0B-8C5C-3935BBCBB99A}" destId="{F5DFEB82-74ED-4769-8E4E-37F3E717ED08}" srcOrd="0" destOrd="0" parTransId="{DC279F6E-BF81-4BAB-B580-1A2346E75839}" sibTransId="{79F9938E-C1FA-436D-8340-B816BB93A7A0}"/>
    <dgm:cxn modelId="{00CF0DD5-9C99-43A2-A347-4EE0A76C043C}" type="presOf" srcId="{B98DACC1-194F-4A0B-8C5C-3935BBCBB99A}" destId="{962E322A-ED68-4B74-8499-7737C2DF6938}" srcOrd="0" destOrd="0" presId="urn:microsoft.com/office/officeart/2005/8/layout/equation1"/>
    <dgm:cxn modelId="{662565FC-5D25-47C7-B241-30F497FF6C33}" srcId="{B98DACC1-194F-4A0B-8C5C-3935BBCBB99A}" destId="{28604CE4-9213-4CDF-8B95-B35F5C95DAC6}" srcOrd="1" destOrd="0" parTransId="{F0CD476B-9323-4AB1-BDFE-F015432347D6}" sibTransId="{E873C414-EBFB-4DE7-9063-78C340EB6FDB}"/>
    <dgm:cxn modelId="{32C5A4FF-33A1-4935-A9A3-0A06D29977F3}" srcId="{B98DACC1-194F-4A0B-8C5C-3935BBCBB99A}" destId="{B5DB340A-0D1F-4F8D-BC26-595B35DA4BD7}" srcOrd="2" destOrd="0" parTransId="{431D0546-FD80-4EA4-9419-BF0963E21243}" sibTransId="{0CD65476-B69A-4F1E-8BE6-9AAD9270D2AC}"/>
    <dgm:cxn modelId="{A757E11A-B044-489B-AE12-A687FFFDE655}" type="presParOf" srcId="{962E322A-ED68-4B74-8499-7737C2DF6938}" destId="{03F7AD3D-ED6E-4CC1-BDE7-A9EFD610F2BC}" srcOrd="0" destOrd="0" presId="urn:microsoft.com/office/officeart/2005/8/layout/equation1"/>
    <dgm:cxn modelId="{C4ECA11A-5CA8-4F3A-8822-EC6F0FD90C46}" type="presParOf" srcId="{962E322A-ED68-4B74-8499-7737C2DF6938}" destId="{CA80A678-1867-43A2-810E-BF37B56FA8DA}" srcOrd="1" destOrd="0" presId="urn:microsoft.com/office/officeart/2005/8/layout/equation1"/>
    <dgm:cxn modelId="{4B4AE2A3-39BB-4A8C-9192-0280A734DAF0}" type="presParOf" srcId="{962E322A-ED68-4B74-8499-7737C2DF6938}" destId="{FAA8130F-65A3-4680-941B-57A94D9CD892}" srcOrd="2" destOrd="0" presId="urn:microsoft.com/office/officeart/2005/8/layout/equation1"/>
    <dgm:cxn modelId="{78F9BE0A-48ED-4516-85A1-70AEC5EAEE6A}" type="presParOf" srcId="{962E322A-ED68-4B74-8499-7737C2DF6938}" destId="{34C0F2BA-1EC5-40FC-B3E6-BE738A6280C5}" srcOrd="3" destOrd="0" presId="urn:microsoft.com/office/officeart/2005/8/layout/equation1"/>
    <dgm:cxn modelId="{52918E1E-18ED-4A94-869A-5A971DD324B4}" type="presParOf" srcId="{962E322A-ED68-4B74-8499-7737C2DF6938}" destId="{AF61C995-C241-4537-9E5D-7FD104672127}" srcOrd="4" destOrd="0" presId="urn:microsoft.com/office/officeart/2005/8/layout/equation1"/>
    <dgm:cxn modelId="{1C470769-3DAA-4FFA-827D-162D6B2DD5D8}" type="presParOf" srcId="{962E322A-ED68-4B74-8499-7737C2DF6938}" destId="{C11B192D-451B-428C-8B87-DF0F49B4821E}" srcOrd="5" destOrd="0" presId="urn:microsoft.com/office/officeart/2005/8/layout/equation1"/>
    <dgm:cxn modelId="{D994B20B-D056-4989-8DF7-10285B083365}" type="presParOf" srcId="{962E322A-ED68-4B74-8499-7737C2DF6938}" destId="{8773F37F-8AC8-42F0-866F-84A147C9A2FB}" srcOrd="6" destOrd="0" presId="urn:microsoft.com/office/officeart/2005/8/layout/equation1"/>
    <dgm:cxn modelId="{D3B9CCD3-49BE-40EE-8EEA-E3F2EE4F5079}" type="presParOf" srcId="{962E322A-ED68-4B74-8499-7737C2DF6938}" destId="{2E561558-0D31-4551-BF0D-DBB40F9D8BEF}" srcOrd="7" destOrd="0" presId="urn:microsoft.com/office/officeart/2005/8/layout/equation1"/>
    <dgm:cxn modelId="{EFDA2EE6-0619-4296-AC8C-1B3B9F5D0B1A}" type="presParOf" srcId="{962E322A-ED68-4B74-8499-7737C2DF6938}" destId="{78A250D7-4DF0-4AE1-9793-DF2C5D64147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BD48E-C42C-4267-A31B-34E3387F27F4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«Знай свой предмет и умей излагать его ясно»</a:t>
          </a:r>
        </a:p>
      </dsp:txBody>
      <dsp:txXfrm rot="5400000">
        <a:off x="1323" y="1295299"/>
        <a:ext cx="2431107" cy="1473398"/>
      </dsp:txXfrm>
    </dsp:sp>
    <dsp:sp modelId="{D703D8C1-A1D2-4377-BCC7-C261E124C9F4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«Знай свой  предмет и умей средствами предмета содействовать развитию ученика»</a:t>
          </a:r>
        </a:p>
      </dsp:txBody>
      <dsp:txXfrm rot="-5400000">
        <a:off x="3663570" y="1295300"/>
        <a:ext cx="2431107" cy="1473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29333-1D6F-4610-94C7-46BF6E2FF902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DF371-A8DC-4A77-BBC2-6F8E1B2F000E}">
      <dsp:nvSpPr>
        <dsp:cNvPr id="0" name=""/>
        <dsp:cNvSpPr/>
      </dsp:nvSpPr>
      <dsp:spPr>
        <a:xfrm>
          <a:off x="1417320" y="2203449"/>
          <a:ext cx="213360" cy="213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F37BD-B0A1-485E-9861-A348820C80CE}">
      <dsp:nvSpPr>
        <dsp:cNvPr id="0" name=""/>
        <dsp:cNvSpPr/>
      </dsp:nvSpPr>
      <dsp:spPr>
        <a:xfrm>
          <a:off x="1576065" y="1671957"/>
          <a:ext cx="1981200" cy="1626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5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2"/>
              </a:solidFill>
            </a:rPr>
            <a:t>Ситуативный уровень</a:t>
          </a:r>
        </a:p>
      </dsp:txBody>
      <dsp:txXfrm>
        <a:off x="1576065" y="1671957"/>
        <a:ext cx="1981200" cy="1626870"/>
      </dsp:txXfrm>
    </dsp:sp>
    <dsp:sp modelId="{CB44CCDF-42E9-46E7-AABF-DE4CAFF628C6}">
      <dsp:nvSpPr>
        <dsp:cNvPr id="0" name=""/>
        <dsp:cNvSpPr/>
      </dsp:nvSpPr>
      <dsp:spPr>
        <a:xfrm>
          <a:off x="3383280" y="1231899"/>
          <a:ext cx="365760" cy="365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DE427-98C5-42A0-A74C-34B300D215FD}">
      <dsp:nvSpPr>
        <dsp:cNvPr id="0" name=""/>
        <dsp:cNvSpPr/>
      </dsp:nvSpPr>
      <dsp:spPr>
        <a:xfrm>
          <a:off x="3840080" y="1020002"/>
          <a:ext cx="1981200" cy="2522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809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err="1">
              <a:solidFill>
                <a:schemeClr val="tx2"/>
              </a:solidFill>
            </a:rPr>
            <a:t>Надситуативный</a:t>
          </a:r>
          <a:r>
            <a:rPr lang="ru-RU" sz="1900" b="1" kern="1200" dirty="0">
              <a:solidFill>
                <a:schemeClr val="tx2"/>
              </a:solidFill>
            </a:rPr>
            <a:t> уровень</a:t>
          </a:r>
        </a:p>
      </dsp:txBody>
      <dsp:txXfrm>
        <a:off x="3840080" y="1020002"/>
        <a:ext cx="1981200" cy="2522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7AD3D-ED6E-4CC1-BDE7-A9EFD610F2BC}">
      <dsp:nvSpPr>
        <dsp:cNvPr id="0" name=""/>
        <dsp:cNvSpPr/>
      </dsp:nvSpPr>
      <dsp:spPr>
        <a:xfrm>
          <a:off x="1025" y="1352599"/>
          <a:ext cx="1358800" cy="135880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Поддержка</a:t>
          </a:r>
        </a:p>
      </dsp:txBody>
      <dsp:txXfrm>
        <a:off x="200017" y="1551591"/>
        <a:ext cx="960816" cy="960816"/>
      </dsp:txXfrm>
    </dsp:sp>
    <dsp:sp modelId="{FAA8130F-65A3-4680-941B-57A94D9CD892}">
      <dsp:nvSpPr>
        <dsp:cNvPr id="0" name=""/>
        <dsp:cNvSpPr/>
      </dsp:nvSpPr>
      <dsp:spPr>
        <a:xfrm>
          <a:off x="1470160" y="1637947"/>
          <a:ext cx="788104" cy="78810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1574623" y="1939318"/>
        <a:ext cx="579178" cy="185362"/>
      </dsp:txXfrm>
    </dsp:sp>
    <dsp:sp modelId="{AF61C995-C241-4537-9E5D-7FD104672127}">
      <dsp:nvSpPr>
        <dsp:cNvPr id="0" name=""/>
        <dsp:cNvSpPr/>
      </dsp:nvSpPr>
      <dsp:spPr>
        <a:xfrm>
          <a:off x="2368599" y="1352599"/>
          <a:ext cx="1358800" cy="135880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Личностные и предметные цели</a:t>
          </a:r>
        </a:p>
      </dsp:txBody>
      <dsp:txXfrm>
        <a:off x="2567591" y="1551591"/>
        <a:ext cx="960816" cy="960816"/>
      </dsp:txXfrm>
    </dsp:sp>
    <dsp:sp modelId="{8773F37F-8AC8-42F0-866F-84A147C9A2FB}">
      <dsp:nvSpPr>
        <dsp:cNvPr id="0" name=""/>
        <dsp:cNvSpPr/>
      </dsp:nvSpPr>
      <dsp:spPr>
        <a:xfrm>
          <a:off x="3837735" y="1637947"/>
          <a:ext cx="788104" cy="78810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3942198" y="1800296"/>
        <a:ext cx="579178" cy="463406"/>
      </dsp:txXfrm>
    </dsp:sp>
    <dsp:sp modelId="{78A250D7-4DF0-4AE1-9793-DF2C5D641478}">
      <dsp:nvSpPr>
        <dsp:cNvPr id="0" name=""/>
        <dsp:cNvSpPr/>
      </dsp:nvSpPr>
      <dsp:spPr>
        <a:xfrm>
          <a:off x="4736174" y="1352599"/>
          <a:ext cx="1358800" cy="135880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Новый ресурс</a:t>
          </a:r>
        </a:p>
      </dsp:txBody>
      <dsp:txXfrm>
        <a:off x="4935166" y="1551591"/>
        <a:ext cx="960816" cy="960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3EF08-4664-4086-8ACE-524A283A4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96016-FC71-4475-9CE0-88680A41A6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Экспертиза диссертационных исследований является одной из важнейших задач государственной аттестации  квалификационных научных исследований.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74AE8-BB0D-4291-A56C-A820FA4D5F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5B486-F7BE-1C62-4F8E-BDD10DE35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8DFBAE1-C4E9-38C4-DB92-3876830E1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62BC431-D874-226D-FDD8-F9C9B99DD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Экспертиза диссертационных исследований является одной из важнейших задач государственной аттестации  квалификационных научных исследований.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61A789-9924-C157-B395-3C8F02820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74AE8-BB0D-4291-A56C-A820FA4D5FE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2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9605-302A-45DC-978F-1D531761D440}" type="datetime1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B9E7-1EB2-4D95-ACAC-93A76B65438C}" type="datetime1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6F25-4E00-4821-B681-2956E4232A3B}" type="datetime1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0D69-6171-47A7-B3EC-7B450DB120FA}" type="datetime1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777D-5D3F-4950-8C7B-5082C7B29078}" type="datetime1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B4DF-DF38-45CD-A2A8-9262DB540B43}" type="datetime1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5DD2-8459-4B62-B1C4-31FEFD465137}" type="datetime1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9256-E894-47E4-9B40-76E13AC20A07}" type="datetime1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BC6A-56F2-4869-AC51-5BDCCE8105D1}" type="datetime1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D078-C98C-40AC-A6C2-51005317090E}" type="datetime1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FE89-57F8-47A3-B690-E8F867B5F197}" type="datetime1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DD8B6-38DE-491B-9251-C65B38438D1C}" type="datetime1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96325"/>
            <a:ext cx="91440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Российский государственный педагогический университет им. А. И. Герцена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Северо-Западный региональный научный центр РАО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педагогики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669368"/>
            <a:ext cx="9144000" cy="72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070" y="2348880"/>
            <a:ext cx="8247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компетентность учителя—профессиональная задача «строить образовательный процесс»</a:t>
            </a:r>
          </a:p>
          <a:p>
            <a:pPr algn="ctr"/>
            <a:r>
              <a:rPr lang="ru-RU" sz="2800" b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(единство предметных и личностных целей)</a:t>
            </a:r>
          </a:p>
          <a:p>
            <a:pPr algn="ctr"/>
            <a:endParaRPr lang="ru-RU" sz="2800" b="1" dirty="0">
              <a:solidFill>
                <a:schemeClr val="tx2"/>
              </a:solidFill>
            </a:endParaRPr>
          </a:p>
          <a:p>
            <a:pPr algn="r"/>
            <a:r>
              <a:rPr lang="ru-RU" sz="2000" b="1" dirty="0">
                <a:solidFill>
                  <a:schemeClr val="tx2"/>
                </a:solidFill>
              </a:rPr>
              <a:t>Гутник Ирина Юрьевна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5896" y="1196752"/>
            <a:ext cx="52565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dirty="0">
              <a:solidFill>
                <a:schemeClr val="tx2"/>
              </a:solidFill>
            </a:endParaRPr>
          </a:p>
          <a:p>
            <a:pPr algn="ctr"/>
            <a:r>
              <a:rPr lang="ru-RU" sz="1600" b="1" i="1" dirty="0">
                <a:solidFill>
                  <a:schemeClr val="tx2"/>
                </a:solidFill>
              </a:rPr>
              <a:t>Научно-методический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b="1" i="1" dirty="0">
                <a:solidFill>
                  <a:schemeClr val="tx2"/>
                </a:solidFill>
              </a:rPr>
              <a:t>семинар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</a:rPr>
              <a:t> «Взаимосвязь педагогики и частных методик»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</a:rPr>
              <a:t>27 февраля 2024 г </a:t>
            </a:r>
            <a:endParaRPr lang="ru-RU" sz="16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41" y="535695"/>
            <a:ext cx="860229" cy="8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177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79C785A-984D-EFB8-6964-A6BF4B47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DF43858-B41B-6377-CE7D-F34CE21A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A2177D-0EDB-6513-409A-256387927CEF}"/>
              </a:ext>
            </a:extLst>
          </p:cNvPr>
          <p:cNvSpPr txBox="1"/>
          <p:nvPr/>
        </p:nvSpPr>
        <p:spPr>
          <a:xfrm>
            <a:off x="1259632" y="1263675"/>
            <a:ext cx="7006952" cy="4419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kern="0" spc="-2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«Идя на урок, я знаю, что у меня есть не только целый класс, но Петя, Маша и Коля, данные о которых меня либо беспокоят, либо воодушевляют. Педагогическая диагностика позволяет мне установить интересы конкретного ученика, но при этом помнить, что его интересы – это личностная цель, его личностное самоопределение. Это помогает мне как учителю. Например, я могу поставить «пятерку» за литературу, но для себя отметить, что у него цели исключительно эгоистические».</a:t>
            </a:r>
            <a:endParaRPr lang="ru-RU" sz="24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73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34EC3-4382-5DED-8C8F-C15E28136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9F10F9-0E82-A4A1-28FE-28C30909F74A}"/>
              </a:ext>
            </a:extLst>
          </p:cNvPr>
          <p:cNvSpPr txBox="1"/>
          <p:nvPr/>
        </p:nvSpPr>
        <p:spPr>
          <a:xfrm>
            <a:off x="467544" y="20983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Гутник, И. Ю. Определение диагностического фона класса как условие для успешного обучения / И. Ю. Гутник // Казанский педагогический журнал. – 2023. – № 3(158). – С. 198-205. – DOI 10.51379/KPJ.2023.160.3.025. – EDN BKMKUO.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5A73FF-D6E5-FF30-381C-B44AA943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C693EB-C490-A686-712F-7F8E4352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043CC-8908-534A-8429-8085CCFCB798}"/>
              </a:ext>
            </a:extLst>
          </p:cNvPr>
          <p:cNvSpPr txBox="1"/>
          <p:nvPr/>
        </p:nvSpPr>
        <p:spPr>
          <a:xfrm>
            <a:off x="431641" y="1665377"/>
            <a:ext cx="8352928" cy="67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образов: Чичиков и помещики в поэме 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Н.В. Гоголя «Мертвые души».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FD5315-EF8B-B3FA-11E9-51CEB8460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1" t="13601" r="32675" b="10800"/>
          <a:stretch/>
        </p:blipFill>
        <p:spPr>
          <a:xfrm>
            <a:off x="1763688" y="2467918"/>
            <a:ext cx="5616624" cy="388843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E0B7B-A0CE-8DD6-B7C6-A42346DAC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422" y="2335817"/>
            <a:ext cx="7810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2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b="1" dirty="0"/>
              <a:t>Обобщение опыта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CD67CE-3B92-9FCC-CC16-9709FB94F7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908720"/>
            <a:ext cx="2158171" cy="1841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48" y="2780928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b="1" i="1" dirty="0">
                <a:solidFill>
                  <a:schemeClr val="tx2"/>
                </a:solidFill>
              </a:rPr>
              <a:t>«Педагогические рефлексивные практикумы» </a:t>
            </a:r>
          </a:p>
          <a:p>
            <a:pPr lvl="0" algn="ctr">
              <a:defRPr/>
            </a:pPr>
            <a:endParaRPr lang="ru-RU" sz="1200" b="1" dirty="0">
              <a:solidFill>
                <a:schemeClr val="tx2"/>
              </a:solidFill>
            </a:endParaRPr>
          </a:p>
          <a:p>
            <a:pPr lvl="0" algn="ctr">
              <a:defRPr/>
            </a:pPr>
            <a:r>
              <a:rPr lang="ru-RU" sz="1200" b="1" dirty="0">
                <a:solidFill>
                  <a:schemeClr val="tx2"/>
                </a:solidFill>
              </a:rPr>
              <a:t>(свидетельство о государственной регистрации программ для ЭВМ №2016617225)</a:t>
            </a:r>
            <a:endParaRPr lang="ru-RU" sz="1200" dirty="0">
              <a:solidFill>
                <a:schemeClr val="tx2"/>
              </a:solidFill>
            </a:endParaRPr>
          </a:p>
          <a:p>
            <a:endParaRPr lang="ru-RU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FDEDBD-23A3-6F83-072F-31704FEAFF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412776"/>
            <a:ext cx="2322893" cy="1950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7984" y="3284985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100" b="1" i="1" dirty="0">
                <a:solidFill>
                  <a:schemeClr val="tx2"/>
                </a:solidFill>
              </a:rPr>
              <a:t>«Рефлексивная школа»</a:t>
            </a:r>
          </a:p>
          <a:p>
            <a:pPr lvl="0" algn="ctr">
              <a:defRPr/>
            </a:pPr>
            <a:r>
              <a:rPr lang="ru-RU" sz="1100" b="1">
                <a:solidFill>
                  <a:schemeClr val="tx2"/>
                </a:solidFill>
              </a:rPr>
              <a:t>(свидетельство </a:t>
            </a:r>
            <a:r>
              <a:rPr lang="ru-RU" sz="1100" b="1" dirty="0">
                <a:solidFill>
                  <a:schemeClr val="tx2"/>
                </a:solidFill>
              </a:rPr>
              <a:t>о государственной регистрации программ для ЭВМ </a:t>
            </a:r>
            <a:r>
              <a:rPr lang="ru-RU" sz="1100" b="1">
                <a:solidFill>
                  <a:schemeClr val="tx2"/>
                </a:solidFill>
              </a:rPr>
              <a:t>№ 2023681562/69)</a:t>
            </a:r>
            <a:r>
              <a:rPr lang="ru-RU" sz="1100" b="1" i="1">
                <a:solidFill>
                  <a:schemeClr val="tx2"/>
                </a:solidFill>
              </a:rPr>
              <a:t> </a:t>
            </a:r>
            <a:endParaRPr lang="ru-RU" sz="1100" b="1" i="1" dirty="0">
              <a:solidFill>
                <a:schemeClr val="tx2"/>
              </a:solidFill>
            </a:endParaRPr>
          </a:p>
          <a:p>
            <a:pPr lvl="0" algn="ctr">
              <a:defRPr/>
            </a:pPr>
            <a:endParaRPr lang="ru-RU" sz="1100" b="1" dirty="0">
              <a:solidFill>
                <a:schemeClr val="tx2"/>
              </a:solidFill>
            </a:endParaRPr>
          </a:p>
          <a:p>
            <a:pPr lvl="0" algn="ctr">
              <a:defRPr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F7B608-3539-6A16-A3C0-2A781E1C9AF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052736"/>
            <a:ext cx="1359388" cy="1879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2996952"/>
            <a:ext cx="15841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solidFill>
                  <a:schemeClr val="tx2"/>
                </a:solidFill>
              </a:rPr>
              <a:t>«Диагностическая школа» </a:t>
            </a:r>
          </a:p>
          <a:p>
            <a:pPr algn="ctr"/>
            <a:endParaRPr lang="ru-RU" sz="1100" b="1" dirty="0">
              <a:solidFill>
                <a:schemeClr val="tx2"/>
              </a:solidFill>
            </a:endParaRPr>
          </a:p>
          <a:p>
            <a:pPr algn="ctr"/>
            <a:r>
              <a:rPr lang="ru-RU" sz="1100" b="1" dirty="0">
                <a:solidFill>
                  <a:schemeClr val="tx2"/>
                </a:solidFill>
              </a:rPr>
              <a:t>(свидетельство о государственной регистрации программ для ЭВМ № 2018616542) </a:t>
            </a:r>
          </a:p>
          <a:p>
            <a:endParaRPr lang="ru-RU" sz="11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7582CC-3115-4E8D-C0D4-1457042902D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1340768"/>
            <a:ext cx="1368152" cy="16094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83768" y="2996953"/>
            <a:ext cx="16561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100" b="1" i="1" dirty="0">
                <a:solidFill>
                  <a:schemeClr val="tx2"/>
                </a:solidFill>
              </a:rPr>
              <a:t>«Навигатор индивидуального образовательного маршрута ученика» </a:t>
            </a:r>
          </a:p>
          <a:p>
            <a:pPr lvl="0" algn="ctr">
              <a:defRPr/>
            </a:pPr>
            <a:r>
              <a:rPr lang="ru-RU" sz="1100" b="1" dirty="0">
                <a:solidFill>
                  <a:schemeClr val="tx2"/>
                </a:solidFill>
              </a:rPr>
              <a:t>(свидетельство о государственной регистрации программ для ЭВМ № 2016610642)</a:t>
            </a:r>
            <a:endParaRPr lang="ru-RU" sz="1100" dirty="0">
              <a:solidFill>
                <a:schemeClr val="tx2"/>
              </a:solidFill>
            </a:endParaRPr>
          </a:p>
          <a:p>
            <a:pPr lvl="0">
              <a:defRPr/>
            </a:pPr>
            <a:endParaRPr lang="ru-RU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4481AC-594F-9CCE-C454-E85E969C4E2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902" y="4581128"/>
            <a:ext cx="1388318" cy="17353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95736" y="4869160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b="1" i="1" dirty="0">
                <a:solidFill>
                  <a:schemeClr val="tx2"/>
                </a:solidFill>
              </a:rPr>
              <a:t>«Навигатор школьной успешности»</a:t>
            </a:r>
            <a:r>
              <a:rPr lang="ru-RU" sz="1100" b="1" dirty="0">
                <a:solidFill>
                  <a:schemeClr val="tx2"/>
                </a:solidFill>
              </a:rPr>
              <a:t> (свидетельство о государственной регистрации программ для ЭВМ № 2018617929)</a:t>
            </a:r>
          </a:p>
          <a:p>
            <a:endParaRPr lang="ru-RU" sz="11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36718C6-9DD4-F2F3-55FA-26AB696FB2C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29656" y="4298243"/>
            <a:ext cx="1511939" cy="186553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60232" y="4581128"/>
            <a:ext cx="23042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100" b="1" dirty="0">
                <a:solidFill>
                  <a:schemeClr val="tx2"/>
                </a:solidFill>
              </a:rPr>
              <a:t>«</a:t>
            </a:r>
            <a:r>
              <a:rPr lang="ru-RU" sz="1100" b="1" i="1" dirty="0">
                <a:solidFill>
                  <a:schemeClr val="tx2"/>
                </a:solidFill>
              </a:rPr>
              <a:t>Процесс-фолио профессионального самоопределения»</a:t>
            </a:r>
            <a:r>
              <a:rPr lang="ru-RU" sz="1100" b="1" dirty="0">
                <a:solidFill>
                  <a:schemeClr val="tx2"/>
                </a:solidFill>
              </a:rPr>
              <a:t> (свидетельство о государственной регистрации программ для ЭВМ № 2016617226)</a:t>
            </a:r>
          </a:p>
          <a:p>
            <a:pPr lvl="0">
              <a:defRPr/>
            </a:pP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781211" y="828617"/>
            <a:ext cx="7886700" cy="994172"/>
          </a:xfrm>
          <a:prstGeom prst="rect">
            <a:avLst/>
          </a:prstGeom>
          <a:solidFill>
            <a:srgbClr val="BBD6EE">
              <a:alpha val="69803"/>
            </a:srgbClr>
          </a:solidFill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br>
              <a:rPr lang="ru-RU" sz="3300" b="1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300" b="1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300" b="1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300" b="1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300" b="1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300" b="1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3300" b="1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628650" y="2226468"/>
            <a:ext cx="8191822" cy="4082851"/>
          </a:xfrm>
          <a:prstGeom prst="rect">
            <a:avLst/>
          </a:prstGeom>
          <a:solidFill>
            <a:srgbClr val="B3C6E7">
              <a:alpha val="75686"/>
            </a:srgbClr>
          </a:solidFill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ts val="2800"/>
              <a:buNone/>
            </a:pPr>
            <a:endParaRPr dirty="0"/>
          </a:p>
        </p:txBody>
      </p:sp>
      <p:pic>
        <p:nvPicPr>
          <p:cNvPr id="114" name="Google Shape;114;p5" descr="http://xn--d1a4b.xn---197-43d3dhx2g.xn--p1ai/images/domik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1848" y="2924945"/>
            <a:ext cx="2630352" cy="319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3648" y="4113113"/>
            <a:ext cx="1183344" cy="118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9205" y="621934"/>
            <a:ext cx="4845590" cy="1183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433" y="1131094"/>
            <a:ext cx="8061135" cy="138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9" descr="http://reflekschool.ru/images/glav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78747" y="2356924"/>
            <a:ext cx="6386504" cy="326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6519E4-E796-F5ED-434F-0F9F77EA9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2852936"/>
            <a:ext cx="913796" cy="913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AF029-2092-E4F5-8FCC-2548ACA43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E8E23A-7A65-12C1-E6F7-C964AEEA2E4C}"/>
              </a:ext>
            </a:extLst>
          </p:cNvPr>
          <p:cNvSpPr txBox="1"/>
          <p:nvPr/>
        </p:nvSpPr>
        <p:spPr>
          <a:xfrm>
            <a:off x="0" y="496325"/>
            <a:ext cx="91440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Российский государственный педагогический университет им. А. И. Герцена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Северо-Западный региональный научный центр РАО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педагогики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F53E0B-A796-C57A-3103-18027A6E7770}"/>
              </a:ext>
            </a:extLst>
          </p:cNvPr>
          <p:cNvSpPr txBox="1"/>
          <p:nvPr/>
        </p:nvSpPr>
        <p:spPr>
          <a:xfrm>
            <a:off x="0" y="6669368"/>
            <a:ext cx="9144000" cy="72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5C9B0-7C02-0AAB-76CB-4B5A8BBC3580}"/>
              </a:ext>
            </a:extLst>
          </p:cNvPr>
          <p:cNvSpPr txBox="1"/>
          <p:nvPr/>
        </p:nvSpPr>
        <p:spPr>
          <a:xfrm>
            <a:off x="465192" y="2519326"/>
            <a:ext cx="82478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компетентность учителя—профессиональная задача «строить образовательный процесс» </a:t>
            </a:r>
          </a:p>
          <a:p>
            <a:pPr algn="ctr"/>
            <a:r>
              <a:rPr lang="ru-RU" sz="2800" b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(единство предметных и личностных целей)</a:t>
            </a:r>
            <a:endParaRPr lang="ru-RU" sz="2800" b="1" dirty="0">
              <a:solidFill>
                <a:schemeClr val="tx2"/>
              </a:solidFill>
            </a:endParaRPr>
          </a:p>
          <a:p>
            <a:pPr algn="r"/>
            <a:endParaRPr lang="ru-RU" sz="2000" b="1" dirty="0">
              <a:solidFill>
                <a:schemeClr val="tx2"/>
              </a:solidFill>
            </a:endParaRPr>
          </a:p>
          <a:p>
            <a:pPr algn="r"/>
            <a:r>
              <a:rPr lang="ru-RU" sz="2000" b="1" dirty="0">
                <a:solidFill>
                  <a:schemeClr val="tx2"/>
                </a:solidFill>
              </a:rPr>
              <a:t>Гутник Ирина Юрьевна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4D9F2-870E-8A06-7AD8-9864BDA7B5D1}"/>
              </a:ext>
            </a:extLst>
          </p:cNvPr>
          <p:cNvSpPr txBox="1"/>
          <p:nvPr/>
        </p:nvSpPr>
        <p:spPr>
          <a:xfrm>
            <a:off x="3635896" y="1196752"/>
            <a:ext cx="52565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dirty="0">
              <a:solidFill>
                <a:schemeClr val="tx2"/>
              </a:solidFill>
            </a:endParaRPr>
          </a:p>
          <a:p>
            <a:pPr algn="ctr"/>
            <a:r>
              <a:rPr lang="ru-RU" sz="1600" b="1" i="1" dirty="0">
                <a:solidFill>
                  <a:schemeClr val="tx2"/>
                </a:solidFill>
              </a:rPr>
              <a:t>Научно-методический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b="1" i="1" dirty="0">
                <a:solidFill>
                  <a:schemeClr val="tx2"/>
                </a:solidFill>
              </a:rPr>
              <a:t>семинар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</a:rPr>
              <a:t> «Взаимосвязь педагогики и частных методик»</a:t>
            </a:r>
          </a:p>
          <a:p>
            <a:pPr algn="ctr"/>
            <a:r>
              <a:rPr lang="ru-RU" sz="1600" b="1" i="1" dirty="0">
                <a:solidFill>
                  <a:schemeClr val="tx2"/>
                </a:solidFill>
              </a:rPr>
              <a:t>27 февраля 2024 г </a:t>
            </a:r>
            <a:endParaRPr lang="ru-RU" sz="16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CC43012-8D5C-C059-6F7B-467571AFB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C9ED76-3E0A-DD38-8A80-329D76EF3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41" y="535695"/>
            <a:ext cx="860229" cy="8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790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Изменение образовательной парадигмы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E393C8BE-D64B-A892-90AB-B1A1A4277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49887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A9032-CE49-891F-E581-B4F796364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BF2179-0724-C526-4EBB-B6BCF53D7C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848872" cy="3672408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9F2BF2-69C5-FBA1-7667-7DCAEC6B7A74}"/>
              </a:ext>
            </a:extLst>
          </p:cNvPr>
          <p:cNvSpPr txBox="1"/>
          <p:nvPr/>
        </p:nvSpPr>
        <p:spPr>
          <a:xfrm>
            <a:off x="395536" y="476672"/>
            <a:ext cx="83529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Профессиональная педагогическая деятельность современного учителя направлена на поддержку школьника, что предполагает использование педагогической диагностики на всех этапах решения профессиональных задач.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008BDB-87BB-842A-6172-0113EB7D5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C2258-F7CA-7C9F-0DDD-1A1220CA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0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A4A85-940C-C4CA-3468-8A9520B9A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5AD3AA-C941-9537-830B-41D8530CD603}"/>
              </a:ext>
            </a:extLst>
          </p:cNvPr>
          <p:cNvSpPr txBox="1"/>
          <p:nvPr/>
        </p:nvSpPr>
        <p:spPr>
          <a:xfrm>
            <a:off x="395536" y="4766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решения проблемы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FD8D9B-5193-ECA3-52A4-0F341BC3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3491A-59B9-22B8-6F37-4E852AD6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1BD404A-BDBE-8435-72F3-57705069C7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38950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ECB63-1338-4C2B-2FD0-75C0472515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240" y="4077072"/>
            <a:ext cx="1369679" cy="19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2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5D23C-37F0-1B3F-8905-0A0E46502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A65964-DA68-32F2-91A4-5C5DDAF0D5A2}"/>
              </a:ext>
            </a:extLst>
          </p:cNvPr>
          <p:cNvSpPr txBox="1"/>
          <p:nvPr/>
        </p:nvSpPr>
        <p:spPr>
          <a:xfrm>
            <a:off x="395536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algn="just">
              <a:tabLst>
                <a:tab pos="810260" algn="l"/>
              </a:tabLs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уровневой оценки профессиональной компетентности учителя / С. А. Писарева, М. Ю. Пучков, С. В. Ривкина, А. П.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Тряпицына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Science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Education Today. – 2019. – Т. 9, № 3. – С. 151-168. – DOI 10.15293/2658-6762.1903.09. – EDN ESQLXV.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BE77EC-48DA-67AA-E226-3D73D6E1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CE9645-3158-D35E-E0BF-3656FCA3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6418E7-1574-F00A-7998-6E14927DC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72816"/>
            <a:ext cx="6194261" cy="393887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832CC22-E208-9B4B-72FC-FA9D41C24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94" y="491508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8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6FB8E-D4FE-443A-9D49-47AFCE38365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AFC1F75-5ABF-6F36-5323-0FBFDDCD58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565387"/>
              </p:ext>
            </p:extLst>
          </p:nvPr>
        </p:nvGraphicFramePr>
        <p:xfrm>
          <a:off x="1568387" y="1412776"/>
          <a:ext cx="612067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62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6FB8E-D4FE-443A-9D49-47AFCE38365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9816" y="653142"/>
            <a:ext cx="27181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Реализация педагогической диагностики самоопределения школьника как </a:t>
            </a:r>
            <a:r>
              <a:rPr lang="ru-RU" sz="1600" b="1" dirty="0"/>
              <a:t>имманентной функции </a:t>
            </a:r>
            <a:r>
              <a:rPr lang="ru-RU" sz="1600" dirty="0"/>
              <a:t>педагогической деятельности способствует преодолению </a:t>
            </a:r>
            <a:r>
              <a:rPr lang="ru-RU" sz="1600" b="1" dirty="0" err="1"/>
              <a:t>предметоцентризма</a:t>
            </a:r>
            <a:r>
              <a:rPr lang="ru-RU" sz="1600" dirty="0"/>
              <a:t> школьного образования за счет диагностического обеспечения реализации взаимосвязи </a:t>
            </a:r>
            <a:r>
              <a:rPr lang="ru-RU" sz="1600" b="1" dirty="0"/>
              <a:t>личностных и предметных целей</a:t>
            </a:r>
            <a:r>
              <a:rPr lang="ru-RU" sz="1600" dirty="0"/>
              <a:t>, что обеспечивает построение образовательного процесса в основной школе в логике </a:t>
            </a:r>
            <a:r>
              <a:rPr lang="ru-RU" sz="1600" b="1" dirty="0"/>
              <a:t>поддержки  самоопределения </a:t>
            </a:r>
            <a:r>
              <a:rPr lang="ru-RU" sz="1600" dirty="0"/>
              <a:t>личности и может рассматриваться в качестве</a:t>
            </a:r>
            <a:r>
              <a:rPr lang="ru-RU" sz="1600" i="1" dirty="0"/>
              <a:t> </a:t>
            </a:r>
            <a:r>
              <a:rPr lang="ru-RU" sz="1600" b="1" dirty="0"/>
              <a:t>нового ресурса </a:t>
            </a:r>
            <a:r>
              <a:rPr lang="ru-RU" sz="1600" dirty="0"/>
              <a:t>достижения современного </a:t>
            </a:r>
            <a:r>
              <a:rPr lang="ru-RU" sz="1600" b="1" dirty="0"/>
              <a:t>качества общего образования.</a:t>
            </a:r>
          </a:p>
          <a:p>
            <a:pPr algn="just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FFBE476-0342-ECE9-794D-6DEE6981C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094985"/>
              </p:ext>
            </p:extLst>
          </p:nvPr>
        </p:nvGraphicFramePr>
        <p:xfrm>
          <a:off x="3048000" y="113240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F68CF53-DB36-AE99-6259-4B0FAAE6301F}"/>
              </a:ext>
            </a:extLst>
          </p:cNvPr>
          <p:cNvGrpSpPr/>
          <p:nvPr/>
        </p:nvGrpSpPr>
        <p:grpSpPr>
          <a:xfrm>
            <a:off x="6123181" y="4588099"/>
            <a:ext cx="1656184" cy="1358800"/>
            <a:chOff x="2368599" y="1352599"/>
            <a:chExt cx="1358800" cy="13588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6B17CC71-5121-027A-1496-32630E4BD27D}"/>
                </a:ext>
              </a:extLst>
            </p:cNvPr>
            <p:cNvSpPr/>
            <p:nvPr/>
          </p:nvSpPr>
          <p:spPr>
            <a:xfrm>
              <a:off x="2368599" y="1352599"/>
              <a:ext cx="1358800" cy="13588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Овал 4">
              <a:extLst>
                <a:ext uri="{FF2B5EF4-FFF2-40B4-BE49-F238E27FC236}">
                  <a16:creationId xmlns:a16="http://schemas.microsoft.com/office/drawing/2014/main" id="{836BBE9A-380B-6AC8-2B23-1AB0CF30F831}"/>
                </a:ext>
              </a:extLst>
            </p:cNvPr>
            <p:cNvSpPr txBox="1"/>
            <p:nvPr/>
          </p:nvSpPr>
          <p:spPr>
            <a:xfrm>
              <a:off x="2567591" y="1551591"/>
              <a:ext cx="960816" cy="960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300" b="1" kern="1200" dirty="0">
                  <a:solidFill>
                    <a:schemeClr val="tx1"/>
                  </a:solidFill>
                </a:rPr>
                <a:t>Педагогическая диагностика</a:t>
              </a:r>
            </a:p>
          </p:txBody>
        </p:sp>
      </p:grp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4AA75A31-1191-B561-6495-2305406A3657}"/>
              </a:ext>
            </a:extLst>
          </p:cNvPr>
          <p:cNvSpPr/>
          <p:nvPr/>
        </p:nvSpPr>
        <p:spPr>
          <a:xfrm rot="2280961">
            <a:off x="7506459" y="3729902"/>
            <a:ext cx="648072" cy="103426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5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C8D1555-F3A1-A655-BE58-593185F6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2DB4B4-7C43-763F-7C49-7BCBE030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0DF642-4497-87E5-B66A-319C14F7B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800" y="1844824"/>
            <a:ext cx="3600400" cy="36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77D517-FB5A-D9BA-8F48-779C784B8C5B}"/>
              </a:ext>
            </a:extLst>
          </p:cNvPr>
          <p:cNvSpPr txBox="1"/>
          <p:nvPr/>
        </p:nvSpPr>
        <p:spPr>
          <a:xfrm>
            <a:off x="2358010" y="284455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Усольцев, Александр Петрович.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Идеальный урок [Текст] : учебное пособие / А. П. Усольцев. - 3-е изд., стер. - Москва : Флинта, 2019. – 291 с.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0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BB484-CEA1-E8FD-7F34-7DFA28A92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B5BA44-DDBC-0DBE-0649-EFA93948AE28}"/>
              </a:ext>
            </a:extLst>
          </p:cNvPr>
          <p:cNvSpPr txBox="1"/>
          <p:nvPr/>
        </p:nvSpPr>
        <p:spPr>
          <a:xfrm>
            <a:off x="395536" y="47667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фон класса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BDA516-F4D3-8FC7-F5D3-A7552768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5779F-C7D8-C27C-B593-5B3ADADF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E07BBD-536E-CC97-722F-B819011C3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825613"/>
            <a:ext cx="5486876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86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633</Words>
  <Application>Microsoft Office PowerPoint</Application>
  <PresentationFormat>Экран (4:3)</PresentationFormat>
  <Paragraphs>70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Обобщение опыта</vt:lpstr>
      <vt:lpstr>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Ирина Гутник</cp:lastModifiedBy>
  <cp:revision>20</cp:revision>
  <dcterms:created xsi:type="dcterms:W3CDTF">2023-11-26T06:01:32Z</dcterms:created>
  <dcterms:modified xsi:type="dcterms:W3CDTF">2024-02-27T09:13:19Z</dcterms:modified>
</cp:coreProperties>
</file>