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9"/>
    <p:sldMasterId id="2147483691" r:id="rId10"/>
    <p:sldMasterId id="2147483711" r:id="rId11"/>
  </p:sldMasterIdLst>
  <p:notesMasterIdLst>
    <p:notesMasterId r:id="rId29"/>
  </p:notesMasterIdLst>
  <p:handoutMasterIdLst>
    <p:handoutMasterId r:id="rId30"/>
  </p:handoutMasterIdLst>
  <p:sldIdLst>
    <p:sldId id="344" r:id="rId12"/>
    <p:sldId id="345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46" r:id="rId28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1"/>
    <a:srgbClr val="00B09B"/>
    <a:srgbClr val="01BFF1"/>
    <a:srgbClr val="00A1DD"/>
    <a:srgbClr val="00C1F4"/>
    <a:srgbClr val="FCAE17"/>
    <a:srgbClr val="0073F2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17" autoAdjust="0"/>
    <p:restoredTop sz="96401" autoAdjust="0"/>
  </p:normalViewPr>
  <p:slideViewPr>
    <p:cSldViewPr showGuides="1">
      <p:cViewPr varScale="1">
        <p:scale>
          <a:sx n="89" d="100"/>
          <a:sy n="89" d="100"/>
        </p:scale>
        <p:origin x="-820" y="-60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02394-0B0A-4EDE-B9F5-8E02A1CBA1CA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3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02394-0B0A-4EDE-B9F5-8E02A1CBA1CA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1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customXml" Target="../../customXml/item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customXml" Target="../../customXml/item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" y="2830"/>
            <a:ext cx="9142497" cy="51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5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4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319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64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2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6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633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6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" y="2830"/>
            <a:ext cx="9142497" cy="51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936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32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397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277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9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8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7763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0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2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4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61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44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1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651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5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" y="2830"/>
            <a:ext cx="9142497" cy="51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007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6812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115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95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07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1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88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9706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4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03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439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9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20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04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9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1156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0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7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1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6291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"/>
            <a:ext cx="1350987" cy="51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3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"/>
            <a:ext cx="1350987" cy="51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2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22.03.2024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"/>
            <a:ext cx="1350987" cy="51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9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D8A628-F7D6-40A4-B52C-3C06CD20594D}"/>
              </a:ext>
            </a:extLst>
          </p:cNvPr>
          <p:cNvSpPr txBox="1"/>
          <p:nvPr/>
        </p:nvSpPr>
        <p:spPr>
          <a:xfrm>
            <a:off x="899592" y="185167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ВСЕРОССИЙСКАЯ КОНФЕРЕНЦИЯ</a:t>
            </a:r>
            <a:br>
              <a:rPr lang="ru-RU" sz="2200" dirty="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dirty="0">
                <a:solidFill>
                  <a:prstClr val="white"/>
                </a:solidFill>
              </a:rPr>
              <a:t>«Диагностическая и Рефлексивная школы: анализ опыта работы»</a:t>
            </a:r>
            <a:endParaRPr lang="en-US" dirty="0">
              <a:solidFill>
                <a:prstClr val="white"/>
              </a:solidFill>
              <a:latin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2F04AD-7858-4234-B4FA-C0E3AB73A01F}"/>
              </a:ext>
            </a:extLst>
          </p:cNvPr>
          <p:cNvSpPr txBox="1"/>
          <p:nvPr/>
        </p:nvSpPr>
        <p:spPr>
          <a:xfrm>
            <a:off x="1709682" y="2965967"/>
            <a:ext cx="572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Пленарное заседание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946519-569D-44C7-A81F-30E78328E62F}"/>
              </a:ext>
            </a:extLst>
          </p:cNvPr>
          <p:cNvSpPr txBox="1"/>
          <p:nvPr/>
        </p:nvSpPr>
        <p:spPr>
          <a:xfrm>
            <a:off x="1709682" y="3435846"/>
            <a:ext cx="572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Устинова Светлана </a:t>
            </a:r>
            <a:r>
              <a:rPr lang="ru-RU" dirty="0" err="1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Эриковна</a:t>
            </a:r>
            <a:endParaRPr lang="ru-RU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8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10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818475"/>
              </p:ext>
            </p:extLst>
          </p:nvPr>
        </p:nvGraphicFramePr>
        <p:xfrm>
          <a:off x="2123728" y="453328"/>
          <a:ext cx="6048672" cy="4494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835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5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№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Ответ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Бога, в карму и в хороших людей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судьбу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12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Твори добро и бумеранг станет тебе другом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светлое будущее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1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Во всё лучшее. Все старания вознаграждаются. И что как бы сложно не было, надо уметь говорить о своих проблемах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Бога и в то, что всё, что случается всё к лучшему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желания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1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себя и свои возможности, как доказывают некоторые повороты из моей жизни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1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то, что наша страна станет лучшей страной в мире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10.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науку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11.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любовь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12.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еду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13.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себя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14.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своих несуществующих друзей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Верю в  себя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16.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бумеранг и в себя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17.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Бога, зависящую от него мою судьбу и просто в случай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18.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Чудо, знания, самостоятельность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19.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Верю в то, что случайности не случайны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Бога, в ангелов и Иисуса Христа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459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21.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Я верю в первую очередь в себя. Также я верю в удачу, чудо, счастье, счастливые случайности и знаки судьбы, ведь бывают моменты, которые объяснить нельзя и иногда приятно чувствовать, что чудо вдруг может исполниться. Также я верю в людей, в их доброту и честность, так как хорошего всегда больше, чем плохого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22.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дружную, любящую семью, верную дружбу, в материнскую любовь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07804" y="15466"/>
            <a:ext cx="550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/>
              <a:t>Методика  «Во что я верю» </a:t>
            </a:r>
            <a:r>
              <a:rPr lang="ru-RU" altLang="ru-RU" sz="1200" b="1" dirty="0" err="1"/>
              <a:t>дз</a:t>
            </a:r>
            <a:r>
              <a:rPr lang="ru-RU" altLang="ru-RU" sz="1200" b="1" dirty="0"/>
              <a:t> к сессии №3</a:t>
            </a:r>
          </a:p>
        </p:txBody>
      </p:sp>
    </p:spTree>
    <p:extLst>
      <p:ext uri="{BB962C8B-B14F-4D97-AF65-F5344CB8AC3E}">
        <p14:creationId xmlns:p14="http://schemas.microsoft.com/office/powerpoint/2010/main" val="35786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11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6" y="949139"/>
            <a:ext cx="3016618" cy="410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582"/>
            <a:ext cx="27257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99" y="941226"/>
            <a:ext cx="29686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51470"/>
            <a:ext cx="255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Создание рефлексивных жилеток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80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12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41275"/>
            <a:ext cx="3163887" cy="50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794777"/>
            <a:ext cx="3600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Рефлексивная сессия №4</a:t>
            </a:r>
            <a:br>
              <a:rPr lang="ru-RU" sz="2000" b="1" dirty="0"/>
            </a:br>
            <a:r>
              <a:rPr lang="ru-RU" sz="2000" b="1" dirty="0"/>
              <a:t>«Моё общение»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436096" y="2247714"/>
            <a:ext cx="306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Методика «Фотография»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8046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13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59482"/>
            <a:ext cx="317023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9582"/>
            <a:ext cx="3554413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59682"/>
            <a:ext cx="313372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8044" y="299432"/>
            <a:ext cx="4022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Альтернативная сессия №5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007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14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38"/>
            <a:ext cx="3494087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77" y="20638"/>
            <a:ext cx="3494087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23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15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23" y="735546"/>
            <a:ext cx="7618670" cy="425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159482"/>
            <a:ext cx="687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>
                <a:solidFill>
                  <a:prstClr val="black"/>
                </a:solidFill>
              </a:rPr>
              <a:t>Методика «Рефлексивная пирамида» РОДИТЕЛИ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16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9652" y="159482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>
                <a:solidFill>
                  <a:prstClr val="black"/>
                </a:solidFill>
              </a:rPr>
              <a:t>ПРОГНОЗИРУЕМ БУДУЩЕЕ СООБЩА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43" y="771550"/>
            <a:ext cx="7108825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3147814"/>
            <a:ext cx="292924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943" y="3147814"/>
            <a:ext cx="291385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68" y="3705584"/>
            <a:ext cx="10604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37" y="621147"/>
            <a:ext cx="512763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591530"/>
            <a:ext cx="512763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9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427734"/>
            <a:ext cx="5364596" cy="212423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Спасибо за внимание!</a:t>
            </a:r>
            <a:br>
              <a:rPr lang="ru-RU" b="1" dirty="0">
                <a:latin typeface="Century Schoolbook" panose="02040604050505020304" pitchFamily="18" charset="0"/>
              </a:rPr>
            </a:br>
            <a:r>
              <a:rPr lang="ru-RU" b="1" dirty="0">
                <a:latin typeface="Century Schoolbook" panose="02040604050505020304" pitchFamily="18" charset="0"/>
              </a:rPr>
              <a:t>Приглашаем Вас в наши </a:t>
            </a:r>
            <a:br>
              <a:rPr lang="ru-RU" b="1" dirty="0">
                <a:latin typeface="Century Schoolbook" panose="02040604050505020304" pitchFamily="18" charset="0"/>
              </a:rPr>
            </a:br>
            <a:r>
              <a:rPr lang="ru-RU" b="1" dirty="0">
                <a:latin typeface="Century Schoolbook" panose="02040604050505020304" pitchFamily="18" charset="0"/>
              </a:rPr>
              <a:t>Диагностическую и Рефлексивную </a:t>
            </a:r>
            <a:br>
              <a:rPr lang="ru-RU" b="1" dirty="0">
                <a:latin typeface="Century Schoolbook" panose="02040604050505020304" pitchFamily="18" charset="0"/>
              </a:rPr>
            </a:br>
            <a:r>
              <a:rPr lang="ru-RU" b="1" dirty="0">
                <a:latin typeface="Century Schoolbook" panose="02040604050505020304" pitchFamily="18" charset="0"/>
              </a:rPr>
              <a:t>школы!</a:t>
            </a:r>
            <a:endParaRPr lang="ru-RU" dirty="0"/>
          </a:p>
        </p:txBody>
      </p:sp>
      <p:pic>
        <p:nvPicPr>
          <p:cNvPr id="12294" name="Picture 6" descr="Наш брат долгопят : Включи настроение">
            <a:extLst>
              <a:ext uri="{FF2B5EF4-FFF2-40B4-BE49-F238E27FC236}">
                <a16:creationId xmlns:a16="http://schemas.microsoft.com/office/drawing/2014/main" xmlns="" id="{5A77AECC-B086-4DD9-9655-9FDC51C0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3111">
                        <a14:backgroundMark x1="62222" y1="2964" x2="70444" y2="8498"/>
                        <a14:backgroundMark x1="69222" y1="12055" x2="71444" y2="45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780" y="0"/>
            <a:ext cx="4740968" cy="266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4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Рефлексивные сессии – внеурочная деятельность классного руководителя для поддержки самоопределения учащихся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6804248" y="3039802"/>
            <a:ext cx="2236338" cy="165618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i="1" dirty="0" smtClean="0"/>
              <a:t>Устинова С.Э.</a:t>
            </a:r>
            <a:endParaRPr lang="ru-RU" dirty="0"/>
          </a:p>
          <a:p>
            <a:pPr>
              <a:spcBef>
                <a:spcPts val="0"/>
              </a:spcBef>
            </a:pPr>
            <a:r>
              <a:rPr lang="ru-RU" dirty="0"/>
              <a:t>учитель </a:t>
            </a:r>
            <a:r>
              <a:rPr lang="ru-RU" dirty="0" smtClean="0"/>
              <a:t>географии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2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>
            <a:duotone>
              <a:prstClr val="black"/>
              <a:srgbClr val="A19C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3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79" y="123478"/>
            <a:ext cx="3281854" cy="49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" y="174476"/>
            <a:ext cx="8913813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3044" y="4263938"/>
            <a:ext cx="254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>
                <a:solidFill>
                  <a:schemeClr val="bg1"/>
                </a:solidFill>
              </a:rPr>
              <a:t>КТО ОНИ?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3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4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2819"/>
            <a:ext cx="7668852" cy="464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87474"/>
            <a:ext cx="774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b="1" dirty="0"/>
              <a:t>ЕСТЬ ВОЗМОЖНОСТЬ  РАЗОБРАТЬСЯ</a:t>
            </a:r>
          </a:p>
        </p:txBody>
      </p:sp>
    </p:spTree>
    <p:extLst>
      <p:ext uri="{BB962C8B-B14F-4D97-AF65-F5344CB8AC3E}">
        <p14:creationId xmlns:p14="http://schemas.microsoft.com/office/powerpoint/2010/main" val="6321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5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17" y="0"/>
            <a:ext cx="7829099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2087725" y="2427734"/>
            <a:ext cx="919530" cy="3605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7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6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3" name="Picture 3" descr="C:\Users\Asus\Downloads\Screenshot_20230325-144654_Video Play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16942" r="28506" b="43307"/>
          <a:stretch/>
        </p:blipFill>
        <p:spPr bwMode="auto">
          <a:xfrm>
            <a:off x="3023828" y="1779662"/>
            <a:ext cx="2693194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79600"/>
            <a:ext cx="2700337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998"/>
            <a:ext cx="2657475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334270"/>
            <a:ext cx="24122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 вот они уже</a:t>
            </a:r>
            <a:r>
              <a:rPr lang="ru-RU" sz="2400" dirty="0"/>
              <a:t>: </a:t>
            </a:r>
            <a:endParaRPr lang="ru-RU" sz="2400" dirty="0" smtClean="0"/>
          </a:p>
          <a:p>
            <a:endParaRPr lang="ru-RU" i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ru-RU" i="1" dirty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ru-RU" i="1" dirty="0" smtClean="0">
                <a:solidFill>
                  <a:prstClr val="black"/>
                </a:solidFill>
                <a:ea typeface="+mj-ea"/>
                <a:cs typeface="+mj-cs"/>
              </a:rPr>
              <a:t>Розы</a:t>
            </a:r>
            <a:r>
              <a:rPr lang="ru-RU" i="1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i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i="1" dirty="0">
                <a:solidFill>
                  <a:prstClr val="black"/>
                </a:solidFill>
                <a:ea typeface="+mj-ea"/>
                <a:cs typeface="+mj-cs"/>
              </a:rPr>
              <a:t>Кактусы</a:t>
            </a:r>
            <a:br>
              <a:rPr lang="ru-RU" i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i="1" dirty="0">
                <a:solidFill>
                  <a:prstClr val="black"/>
                </a:solidFill>
                <a:ea typeface="+mj-ea"/>
                <a:cs typeface="+mj-cs"/>
              </a:rPr>
              <a:t>Подорожники</a:t>
            </a:r>
            <a:br>
              <a:rPr lang="ru-RU" i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i="1" dirty="0">
                <a:solidFill>
                  <a:prstClr val="black"/>
                </a:solidFill>
                <a:ea typeface="+mj-ea"/>
                <a:cs typeface="+mj-cs"/>
              </a:rPr>
              <a:t>Ромашки</a:t>
            </a:r>
            <a:br>
              <a:rPr lang="ru-RU" i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i="1" dirty="0">
                <a:solidFill>
                  <a:prstClr val="black"/>
                </a:solidFill>
                <a:ea typeface="+mj-ea"/>
                <a:cs typeface="+mj-cs"/>
              </a:rPr>
              <a:t>Борщевики</a:t>
            </a:r>
            <a:br>
              <a:rPr lang="ru-RU" i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i="1" dirty="0">
                <a:solidFill>
                  <a:prstClr val="black"/>
                </a:solidFill>
                <a:ea typeface="+mj-ea"/>
                <a:cs typeface="+mj-cs"/>
              </a:rPr>
              <a:t>и узнают</a:t>
            </a:r>
            <a:br>
              <a:rPr lang="ru-RU" i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i="1" dirty="0">
                <a:solidFill>
                  <a:prstClr val="black"/>
                </a:solidFill>
                <a:ea typeface="+mj-ea"/>
                <a:cs typeface="+mj-cs"/>
              </a:rPr>
              <a:t>о трещинках</a:t>
            </a:r>
            <a:br>
              <a:rPr lang="ru-RU" i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i="1" dirty="0">
                <a:solidFill>
                  <a:prstClr val="black"/>
                </a:solidFill>
                <a:ea typeface="+mj-ea"/>
                <a:cs typeface="+mj-cs"/>
              </a:rPr>
              <a:t>друг друга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7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7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23478"/>
            <a:ext cx="763284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«Рефлексивный экран»</a:t>
            </a:r>
          </a:p>
          <a:p>
            <a:pPr algn="ctr"/>
            <a:r>
              <a:rPr lang="ru-RU" sz="1600" b="1" dirty="0" smtClean="0"/>
              <a:t>Выдержки из РЭ  ученицы </a:t>
            </a:r>
            <a:r>
              <a:rPr lang="ru-RU" sz="1600" b="1" dirty="0"/>
              <a:t>8 класса Ольгой Б. </a:t>
            </a:r>
          </a:p>
          <a:p>
            <a:pPr algn="ctr"/>
            <a:r>
              <a:rPr lang="ru-RU" sz="1600" b="1" dirty="0"/>
              <a:t>после вступительной сессии</a:t>
            </a:r>
          </a:p>
          <a:p>
            <a:pPr algn="ctr"/>
            <a:r>
              <a:rPr lang="ru-RU" sz="1600" b="1" dirty="0"/>
              <a:t>(Притча про кувшин)</a:t>
            </a:r>
          </a:p>
          <a:p>
            <a:r>
              <a:rPr lang="ru-RU" sz="1600" dirty="0"/>
              <a:t> 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Меня удивила</a:t>
            </a:r>
            <a:r>
              <a:rPr lang="ru-RU" sz="1400" dirty="0" smtClean="0"/>
              <a:t> </a:t>
            </a:r>
            <a:r>
              <a:rPr lang="ru-RU" sz="1400" i="1" dirty="0"/>
              <a:t>доброта и понимание женщины, </a:t>
            </a:r>
            <a:r>
              <a:rPr lang="ru-RU" sz="1400" i="1" dirty="0" smtClean="0"/>
              <a:t>несущая те </a:t>
            </a:r>
            <a:r>
              <a:rPr lang="ru-RU" sz="1400" i="1" dirty="0"/>
              <a:t>самые кувшины. Многие бы уже давно приобрели себе новый сосуд для воды, но в её голове даже не проскользнула подобная мысль. Это круто</a:t>
            </a:r>
          </a:p>
          <a:p>
            <a:endParaRPr lang="ru-RU" sz="1400" dirty="0"/>
          </a:p>
          <a:p>
            <a:r>
              <a:rPr lang="ru-RU" sz="1400" b="1" dirty="0"/>
              <a:t>Мне захотелось</a:t>
            </a:r>
            <a:r>
              <a:rPr lang="ru-RU" sz="1400" dirty="0"/>
              <a:t> </a:t>
            </a:r>
            <a:r>
              <a:rPr lang="ru-RU" sz="1400" i="1" dirty="0"/>
              <a:t>пожать хозяйке кувшинов руку и поблагодарить второй сосуд, чтобы он точно знал, что приносит двойную пользу, а после пойти и порадовать себя чем-то вкусным</a:t>
            </a:r>
          </a:p>
          <a:p>
            <a:endParaRPr lang="ru-RU" sz="1400" dirty="0"/>
          </a:p>
          <a:p>
            <a:r>
              <a:rPr lang="ru-RU" sz="1400" b="1" dirty="0"/>
              <a:t>Наиболее важным для меня я считаю</a:t>
            </a:r>
            <a:r>
              <a:rPr lang="ru-RU" sz="1400" dirty="0"/>
              <a:t> </a:t>
            </a:r>
            <a:r>
              <a:rPr lang="ru-RU" sz="1400" b="1" i="1" dirty="0">
                <a:solidFill>
                  <a:srgbClr val="FF0000"/>
                </a:solidFill>
              </a:rPr>
              <a:t>рядом с каждым из нас должен быть такой же человек, как та женщина из притчи. Понимание и поддержка необходимы всем, несмотря на объем и тяжесть недостатков</a:t>
            </a:r>
          </a:p>
          <a:p>
            <a:endParaRPr lang="ru-RU" sz="1400" dirty="0"/>
          </a:p>
          <a:p>
            <a:r>
              <a:rPr lang="ru-RU" sz="1400" b="1" dirty="0"/>
              <a:t>Зачем нам была нужна рефлексивная сессия?</a:t>
            </a:r>
            <a:r>
              <a:rPr lang="ru-RU" sz="1400" dirty="0"/>
              <a:t> </a:t>
            </a:r>
            <a:r>
              <a:rPr lang="ru-RU" sz="1400" i="1" dirty="0"/>
              <a:t>Она была обязательна, однако её положительное влияние почувствовали многие. Рефлексивная сессия помогла нам узнать друг друга получше, подумать над тем, кем на самом деле мы хотим быть, чем заниматься в жизни</a:t>
            </a:r>
            <a:endParaRPr lang="ru-RU" sz="1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1470"/>
            <a:ext cx="1008112" cy="156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5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8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7474"/>
            <a:ext cx="4145468" cy="233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970" y="2391730"/>
            <a:ext cx="4672518" cy="262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2220" y="747740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b="1" dirty="0"/>
              <a:t>ХОЧУ НАПОМНИТЬ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3668" y="3183818"/>
            <a:ext cx="2340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/>
              <a:t>ИЗ ВЫСТУПЛЕНИЯ </a:t>
            </a:r>
          </a:p>
          <a:p>
            <a:pPr algn="ctr">
              <a:spcBef>
                <a:spcPct val="0"/>
              </a:spcBef>
            </a:pPr>
            <a:r>
              <a:rPr lang="ru-RU" dirty="0"/>
              <a:t>НА </a:t>
            </a:r>
            <a:r>
              <a:rPr lang="en-US" dirty="0"/>
              <a:t>XII</a:t>
            </a:r>
            <a:r>
              <a:rPr lang="ru-RU" dirty="0"/>
              <a:t> ФОРУМЕ</a:t>
            </a:r>
          </a:p>
        </p:txBody>
      </p:sp>
    </p:spTree>
    <p:extLst>
      <p:ext uri="{BB962C8B-B14F-4D97-AF65-F5344CB8AC3E}">
        <p14:creationId xmlns:p14="http://schemas.microsoft.com/office/powerpoint/2010/main" val="8788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9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18" y="67402"/>
            <a:ext cx="6030614" cy="506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9692" y="195486"/>
            <a:ext cx="3600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З</a:t>
            </a:r>
          </a:p>
          <a:p>
            <a:r>
              <a:rPr lang="ru-RU" sz="2000" b="1" dirty="0"/>
              <a:t>АХОТЕЛИ</a:t>
            </a:r>
          </a:p>
          <a:p>
            <a:endParaRPr lang="ru-RU" sz="2000" b="1" dirty="0"/>
          </a:p>
          <a:p>
            <a:r>
              <a:rPr lang="ru-RU" sz="2000" b="1" dirty="0"/>
              <a:t>УЗНАТЬ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911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3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4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5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6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7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8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3E762372-A466-45AA-A2C3-1556B1A20D76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29A71126-2550-46E2-B0D5-A967D7F92127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4660B61F-0F18-4FF7-8FDB-F4A5C6EB10FC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3B4DCE43-5832-41AC-AEF3-C0F93B85CA49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B8F381FF-6AF6-4347-9DC8-0ED7A55CB775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70DF550F-0D56-4D52-9E29-E38A65D101E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13306</TotalTime>
  <Words>400</Words>
  <Application>Microsoft Office PowerPoint</Application>
  <PresentationFormat>Экран (16:9)</PresentationFormat>
  <Paragraphs>102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1_Тема Office</vt:lpstr>
      <vt:lpstr>2_Тема Office</vt:lpstr>
      <vt:lpstr>3_Тема Office</vt:lpstr>
      <vt:lpstr>Презентация PowerPoint</vt:lpstr>
      <vt:lpstr>Рефлексивные сессии – внеурочная деятельность классного руководителя для поддержки самоопределения учащихся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Приглашаем Вас в наши  Диагностическую и Рефлексивную  школы!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Asus</cp:lastModifiedBy>
  <cp:revision>398</cp:revision>
  <cp:lastPrinted>2017-03-30T08:39:18Z</cp:lastPrinted>
  <dcterms:created xsi:type="dcterms:W3CDTF">2017-03-23T13:26:11Z</dcterms:created>
  <dcterms:modified xsi:type="dcterms:W3CDTF">2024-03-24T16:36:52Z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