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8"/>
  </p:notesMasterIdLst>
  <p:handoutMasterIdLst>
    <p:handoutMasterId r:id="rId29"/>
  </p:handoutMasterIdLst>
  <p:sldIdLst>
    <p:sldId id="312" r:id="rId4"/>
    <p:sldId id="314" r:id="rId5"/>
    <p:sldId id="315" r:id="rId6"/>
    <p:sldId id="323" r:id="rId7"/>
    <p:sldId id="330" r:id="rId8"/>
    <p:sldId id="329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7" r:id="rId21"/>
    <p:sldId id="342" r:id="rId22"/>
    <p:sldId id="343" r:id="rId23"/>
    <p:sldId id="344" r:id="rId24"/>
    <p:sldId id="345" r:id="rId25"/>
    <p:sldId id="346" r:id="rId26"/>
    <p:sldId id="325" r:id="rId27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9CA0"/>
    <a:srgbClr val="6B676F"/>
    <a:srgbClr val="90624D"/>
    <a:srgbClr val="F26F21"/>
    <a:srgbClr val="00B09B"/>
    <a:srgbClr val="01BFF1"/>
    <a:srgbClr val="00A1DD"/>
    <a:srgbClr val="00C1F4"/>
    <a:srgbClr val="FCAE17"/>
    <a:srgbClr val="007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0" autoAdjust="0"/>
    <p:restoredTop sz="83961" autoAdjust="0"/>
  </p:normalViewPr>
  <p:slideViewPr>
    <p:cSldViewPr showGuides="1">
      <p:cViewPr varScale="1">
        <p:scale>
          <a:sx n="101" d="100"/>
          <a:sy n="101" d="100"/>
        </p:scale>
        <p:origin x="102" y="186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2394-0B0A-4EDE-B9F5-8E02A1CBA1C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32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2394-0B0A-4EDE-B9F5-8E02A1CBA1C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51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" y="2830"/>
            <a:ext cx="9142497" cy="51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15.03.2024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10"/>
            <a:ext cx="1350987" cy="51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8A628-F7D6-40A4-B52C-3C06CD20594D}"/>
              </a:ext>
            </a:extLst>
          </p:cNvPr>
          <p:cNvSpPr txBox="1"/>
          <p:nvPr/>
        </p:nvSpPr>
        <p:spPr>
          <a:xfrm>
            <a:off x="899592" y="185167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ВСЕРОССИЙСКАЯ КОНФЕРЕНЦИЯ</a:t>
            </a:r>
            <a:br>
              <a:rPr lang="ru-RU" sz="2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dirty="0">
                <a:solidFill>
                  <a:schemeClr val="bg1"/>
                </a:solidFill>
              </a:rPr>
              <a:t>«Диагностическая и Рефлексивная школы: анализ опыта работы»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F04AD-7858-4234-B4FA-C0E3AB73A01F}"/>
              </a:ext>
            </a:extLst>
          </p:cNvPr>
          <p:cNvSpPr txBox="1"/>
          <p:nvPr/>
        </p:nvSpPr>
        <p:spPr>
          <a:xfrm>
            <a:off x="1709682" y="2965967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Пленарное заседание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46519-569D-44C7-A81F-30E78328E62F}"/>
              </a:ext>
            </a:extLst>
          </p:cNvPr>
          <p:cNvSpPr txBox="1"/>
          <p:nvPr/>
        </p:nvSpPr>
        <p:spPr>
          <a:xfrm>
            <a:off x="1709682" y="3435846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Дмитриева Юлия Игоревна</a:t>
            </a:r>
          </a:p>
        </p:txBody>
      </p:sp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676" y="123479"/>
            <a:ext cx="7147353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КОМПЛЕКСНАЯ МЕТОДИКА </a:t>
            </a:r>
            <a:br>
              <a:rPr lang="ru-RU" b="1" dirty="0"/>
            </a:br>
            <a:r>
              <a:rPr lang="ru-RU" b="1" dirty="0"/>
              <a:t>«ПРОЦЕСС-ФОЛИО»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E620FD-AAA4-40CE-9F09-82B2D0D30449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217437"/>
            <a:ext cx="4932548" cy="35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874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КОМПЛЕКСНАЯ МЕТОДИКА </a:t>
            </a:r>
            <a:br>
              <a:rPr lang="ru-RU" b="1" dirty="0"/>
            </a:br>
            <a:r>
              <a:rPr lang="ru-RU" b="1" dirty="0"/>
              <a:t>«НАВИГАТОР ШКОЛЬНОЙ УСПЕШНОСТИ»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D368B5-B586-4B51-944A-6258CBE7255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780" y="1273922"/>
            <a:ext cx="5498165" cy="356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640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"/>
            <a:ext cx="7740860" cy="11315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КОМПЛЕКСНАЯ МЕТОДИКА </a:t>
            </a:r>
            <a:br>
              <a:rPr lang="ru-RU" b="1" dirty="0"/>
            </a:br>
            <a:r>
              <a:rPr lang="ru-RU" b="1" dirty="0"/>
              <a:t>«НАВИГАТОР ИНДИВИДУАЛЬНОГО ОБРАЗОВАТЕЛЬНОГО МАРШРУТА УЧЕНИКА»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E8D514-9309-4867-8798-36B4ABE34223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780" y="1383618"/>
            <a:ext cx="4999856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67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03497"/>
            <a:ext cx="7812360" cy="8280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КОМПЛЕКСНАЯ МЕТОДИКА </a:t>
            </a:r>
            <a:br>
              <a:rPr lang="ru-RU" b="1" dirty="0"/>
            </a:br>
            <a:r>
              <a:rPr lang="ru-RU" b="1" dirty="0"/>
              <a:t>«ПЕДАГОГИЧЕСКИЕ РЕФЛЕКСИВНЫЕ ПРАКТИКУМЫ»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935A21-7FE3-4452-9A1A-8B00C30368A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9772" y="1275606"/>
            <a:ext cx="5076564" cy="31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79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УРОКИ ДЛЯ УЧИТЕЛЯ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6D47C0-1339-4279-9AF8-B5612121067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3669" y="1311611"/>
            <a:ext cx="3312368" cy="30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Кувшин (притча)">
            <a:extLst>
              <a:ext uri="{FF2B5EF4-FFF2-40B4-BE49-F238E27FC236}">
                <a16:creationId xmlns:a16="http://schemas.microsoft.com/office/drawing/2014/main" id="{1118A69F-1E74-47B3-9235-C37A37D9E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491630"/>
            <a:ext cx="2575771" cy="25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1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3" name="Picture 2" descr="http://reflekschool.ru/images/glav.gif">
            <a:extLst>
              <a:ext uri="{FF2B5EF4-FFF2-40B4-BE49-F238E27FC236}">
                <a16:creationId xmlns:a16="http://schemas.microsoft.com/office/drawing/2014/main" id="{7BFF8128-86C0-4D7A-953B-B6F95B104C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1245" y="2011916"/>
            <a:ext cx="6128341" cy="313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tatic.wixstatic.com/media/b679df_eededdffe94f40c88f03ad83fe64f492~mv2.jpg/v1/fill/w_363,h_450,al_c,q_80,usm_0.66_1.00_0.01,enc_auto/b679df_eededdffe94f40c88f03ad83fe64f492~mv2.jpg">
            <a:extLst>
              <a:ext uri="{FF2B5EF4-FFF2-40B4-BE49-F238E27FC236}">
                <a16:creationId xmlns:a16="http://schemas.microsoft.com/office/drawing/2014/main" id="{D32D1BBE-8EA4-49CE-853D-30AD8BD56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9586" y="1147696"/>
            <a:ext cx="1692188" cy="218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qrcoder.ru/code/?http%3A%2F%2Freflekschool.ru%2Fp1aa1.html&amp;4&amp;0">
            <a:extLst>
              <a:ext uri="{FF2B5EF4-FFF2-40B4-BE49-F238E27FC236}">
                <a16:creationId xmlns:a16="http://schemas.microsoft.com/office/drawing/2014/main" id="{F6B6992C-7919-4FA9-85F6-6E78C8CE8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680" y="3641928"/>
            <a:ext cx="1204827" cy="120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ownloader.disk.yandex.ru/preview/4d297f3be43886a7fa997fd33d25bb5c5d37a7b7af10b0684146e9b6c8a404f0/65f17d38/cR0MGqwLFncgHM2wEAcp8S9vwTBlGVEUdzoq1rz1PWt1SmTzc8XPkp9N0chK8LwOqT_pq9sTj6XcdcMGSUGKvg%3D%3D?uid=0&amp;filename=%D0%A1%D0%B2%D0%B8%D0%B4%D0%B5%D1%82%D0%B5%D0%BB%D1%8C%D1%81%D1%82%D0%B2%D0%BE.JPG&amp;disposition=inline&amp;hash=&amp;limit=0&amp;content_type=image%2Fjpeg&amp;owner_uid=0&amp;tknv=v2&amp;size=2048x2048">
            <a:extLst>
              <a:ext uri="{FF2B5EF4-FFF2-40B4-BE49-F238E27FC236}">
                <a16:creationId xmlns:a16="http://schemas.microsoft.com/office/drawing/2014/main" id="{03B74DF8-E358-47D3-A32B-6A116B137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1035" y="1161940"/>
            <a:ext cx="1508551" cy="218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9C7DA5D-4606-4977-AE39-81F4FFD8B454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92456"/>
            <a:ext cx="5989320" cy="996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100000">
                        <a14:backgroundMark x1="27350" y1="4205" x2="76450" y2="2359"/>
                        <a14:backgroundMark x1="86550" y1="2359" x2="98800" y2="98974"/>
                        <a14:backgroundMark x1="93050" y1="87487" x2="80800" y2="99692"/>
                        <a14:backgroundMark x1="62750" y1="98564" x2="44700" y2="85282"/>
                        <a14:backgroundMark x1="22300" y1="71179" x2="25550" y2="66769"/>
                        <a14:backgroundMark x1="19050" y1="50103" x2="27750" y2="54564"/>
                        <a14:backgroundMark x1="32050" y1="77846" x2="35300" y2="70462"/>
                        <a14:backgroundMark x1="27350" y1="51231" x2="32400" y2="54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2953">
            <a:off x="592499" y="1144595"/>
            <a:ext cx="2242323" cy="21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8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B87F75-4997-43D1-BC86-3746E0DA99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-7141"/>
            <a:ext cx="4943764" cy="39426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32BE51-B9D8-43A7-8482-7B420C38840A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2059" y="2643757"/>
            <a:ext cx="4030675" cy="2499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85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10C6CE-2A6C-4D9C-A6E0-E38F8628E2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469" y="235383"/>
            <a:ext cx="7350087" cy="490811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529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КАРТА РЕФЛЕКСИВНОЙ СЕССИИ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52698B-D178-4F30-A410-93ABF883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1254903"/>
            <a:ext cx="4608512" cy="375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0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ЛИЧНОСТНОЕ САМООПРЕДЕЛЕНИЕ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19</a:t>
            </a:fld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4212B0C-0BE4-476C-8752-3AE870AABFAC}"/>
              </a:ext>
            </a:extLst>
          </p:cNvPr>
          <p:cNvGrpSpPr/>
          <p:nvPr/>
        </p:nvGrpSpPr>
        <p:grpSpPr>
          <a:xfrm>
            <a:off x="1708215" y="1507529"/>
            <a:ext cx="3835893" cy="2972433"/>
            <a:chOff x="1171647" y="1029699"/>
            <a:chExt cx="6359900" cy="5390419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84D1F9B-7D10-49D5-9A0B-0DB5442B7C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00434" y="1146219"/>
              <a:ext cx="6231113" cy="52738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2" descr="http://reflekschool.ru/images/zerkalo.jpg">
              <a:extLst>
                <a:ext uri="{FF2B5EF4-FFF2-40B4-BE49-F238E27FC236}">
                  <a16:creationId xmlns:a16="http://schemas.microsoft.com/office/drawing/2014/main" id="{AB9AA01C-0C06-4070-9923-E2FC70DF6E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71647" y="1029699"/>
              <a:ext cx="2563226" cy="378995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2CE899B-E719-4FAF-B6FE-DC9CEB7D81B7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140" y="1851670"/>
            <a:ext cx="2615300" cy="2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«Диагностическая и Рефлексивная школы» – электронные образовательные ресурсы (ЭОР) для поддержки самоопределения учащихся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932041" y="2715766"/>
            <a:ext cx="3892522" cy="19802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i="1" dirty="0"/>
              <a:t>Дмитриева Юлия Игоревна,</a:t>
            </a:r>
            <a:br>
              <a:rPr lang="ru-RU" dirty="0"/>
            </a:br>
            <a:r>
              <a:rPr lang="ru-RU" dirty="0"/>
              <a:t>заместитель директора по инновационной деятельности, </a:t>
            </a:r>
          </a:p>
          <a:p>
            <a:pPr>
              <a:spcBef>
                <a:spcPts val="0"/>
              </a:spcBef>
            </a:pPr>
            <a:r>
              <a:rPr lang="ru-RU" dirty="0"/>
              <a:t>учитель русского языка и литературы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duotone>
              <a:prstClr val="black"/>
              <a:srgbClr val="A19C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3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C3E8FB-078C-4DBB-94BE-0BE020FC40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1" b="100000" l="9947" r="89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388" y="699568"/>
            <a:ext cx="2916324" cy="44439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СОЦИАЛЬНОЕ САМООПРЕДЕЛЕНИЕ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20</a:t>
            </a:fld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016A268-C0E9-4742-ADC9-5E1061E591BF}"/>
              </a:ext>
            </a:extLst>
          </p:cNvPr>
          <p:cNvGrpSpPr/>
          <p:nvPr/>
        </p:nvGrpSpPr>
        <p:grpSpPr>
          <a:xfrm>
            <a:off x="1835696" y="1563638"/>
            <a:ext cx="3384376" cy="2664296"/>
            <a:chOff x="850006" y="1416676"/>
            <a:chExt cx="7405352" cy="5100034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46D5A55-5883-4526-8CC7-20AEF53B2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0006" y="1416676"/>
              <a:ext cx="7405352" cy="510003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571159C6-EB5C-4A2C-BCDE-47E4FC75B2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0006" y="1416676"/>
              <a:ext cx="1493949" cy="25690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</p:grpSp>
      <p:pic>
        <p:nvPicPr>
          <p:cNvPr id="13" name="Рисунок 12" descr="два конверта - Самое интересное в блогах">
            <a:extLst>
              <a:ext uri="{FF2B5EF4-FFF2-40B4-BE49-F238E27FC236}">
                <a16:creationId xmlns:a16="http://schemas.microsoft.com/office/drawing/2014/main" id="{FC4D4DC6-187C-42C7-8BA0-18A51548178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6053">
            <a:off x="8111859" y="1162033"/>
            <a:ext cx="787715" cy="83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phic 1">
            <a:extLst>
              <a:ext uri="{FF2B5EF4-FFF2-40B4-BE49-F238E27FC236}">
                <a16:creationId xmlns:a16="http://schemas.microsoft.com/office/drawing/2014/main" id="{F2DBB122-F7E9-47E6-B0CF-B13416570FE3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8884" y="1850264"/>
            <a:ext cx="2556849" cy="14429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Graphic 5">
            <a:extLst>
              <a:ext uri="{FF2B5EF4-FFF2-40B4-BE49-F238E27FC236}">
                <a16:creationId xmlns:a16="http://schemas.microsoft.com/office/drawing/2014/main" id="{35242041-9077-4E19-91D2-83F57442AC32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64188" y="3471851"/>
            <a:ext cx="2556849" cy="15481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6716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ПРЕДМЕТНОЕ САМООПРЕДЕЛЕНИЕ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21</a:t>
            </a:fld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C4159B1-9C98-4695-8800-6EC33F859B79}"/>
              </a:ext>
            </a:extLst>
          </p:cNvPr>
          <p:cNvGrpSpPr/>
          <p:nvPr/>
        </p:nvGrpSpPr>
        <p:grpSpPr>
          <a:xfrm>
            <a:off x="1726969" y="1491630"/>
            <a:ext cx="4104456" cy="3028462"/>
            <a:chOff x="286820" y="1055456"/>
            <a:chExt cx="8258345" cy="5409739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E994A72-4EFF-47CC-9AD2-59371BE4EB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6820" y="1055456"/>
              <a:ext cx="8258345" cy="54097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323822B-6DCE-4AC8-8AB7-020D37927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6820" y="1055456"/>
              <a:ext cx="1477586" cy="23575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C4BDBB-3131-47F5-BA67-8006099A0F92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010812" y="1572871"/>
            <a:ext cx="2812438" cy="2675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43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ПРОФЕССИОНАЛЬНОЕ САМООПРЕДЕЛЕНИЕ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EAF4F4-5595-4FF8-82C8-0533E40F2E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07237" y="1851670"/>
            <a:ext cx="3456384" cy="2196243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38AC51E-60EA-4220-A59D-97341DAD94B2}"/>
              </a:ext>
            </a:extLst>
          </p:cNvPr>
          <p:cNvGrpSpPr/>
          <p:nvPr/>
        </p:nvGrpSpPr>
        <p:grpSpPr>
          <a:xfrm>
            <a:off x="1505899" y="1300658"/>
            <a:ext cx="3528392" cy="3312368"/>
            <a:chOff x="1505899" y="1300658"/>
            <a:chExt cx="3528392" cy="331236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E1276BE-3123-472E-9DDA-326D35142A53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05899" y="1300658"/>
              <a:ext cx="3528392" cy="33123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47FECF0-9C85-4D99-BDF4-7259EC7BA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899" y="1491630"/>
              <a:ext cx="1299459" cy="195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27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ПК «РЕФЛЕКСЕР»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2BE630-4FF5-48A8-94FC-17E65C0190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672" y="1182806"/>
            <a:ext cx="2232248" cy="1819196"/>
          </a:xfrm>
          <a:prstGeom prst="rect">
            <a:avLst/>
          </a:prstGeom>
        </p:spPr>
      </p:pic>
      <p:pic>
        <p:nvPicPr>
          <p:cNvPr id="12" name="image3.png">
            <a:extLst>
              <a:ext uri="{FF2B5EF4-FFF2-40B4-BE49-F238E27FC236}">
                <a16:creationId xmlns:a16="http://schemas.microsoft.com/office/drawing/2014/main" id="{1CD46421-1C46-45F7-9733-AFF932C6B3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179918"/>
            <a:ext cx="2232248" cy="1660085"/>
          </a:xfrm>
          <a:prstGeom prst="rect">
            <a:avLst/>
          </a:prstGeom>
        </p:spPr>
      </p:pic>
      <p:pic>
        <p:nvPicPr>
          <p:cNvPr id="17" name="image5.jpeg">
            <a:extLst>
              <a:ext uri="{FF2B5EF4-FFF2-40B4-BE49-F238E27FC236}">
                <a16:creationId xmlns:a16="http://schemas.microsoft.com/office/drawing/2014/main" id="{41CF20E8-1CAF-4452-A911-8ABA3AFB5B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8813" y="1599642"/>
            <a:ext cx="442127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5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427734"/>
            <a:ext cx="5364596" cy="212423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Спасибо за внимание!</a:t>
            </a:r>
            <a:br>
              <a:rPr lang="ru-RU" b="1" dirty="0">
                <a:latin typeface="Century Schoolbook" panose="02040604050505020304" pitchFamily="18" charset="0"/>
              </a:rPr>
            </a:br>
            <a:r>
              <a:rPr lang="ru-RU" b="1" dirty="0">
                <a:latin typeface="Century Schoolbook" panose="02040604050505020304" pitchFamily="18" charset="0"/>
              </a:rPr>
              <a:t>Приглашаем Вас в наши </a:t>
            </a:r>
            <a:br>
              <a:rPr lang="ru-RU" b="1" dirty="0">
                <a:latin typeface="Century Schoolbook" panose="02040604050505020304" pitchFamily="18" charset="0"/>
              </a:rPr>
            </a:br>
            <a:r>
              <a:rPr lang="ru-RU" b="1" dirty="0">
                <a:latin typeface="Century Schoolbook" panose="02040604050505020304" pitchFamily="18" charset="0"/>
              </a:rPr>
              <a:t>Диагностическую и Рефлексивную </a:t>
            </a:r>
            <a:br>
              <a:rPr lang="ru-RU" b="1" dirty="0">
                <a:latin typeface="Century Schoolbook" panose="02040604050505020304" pitchFamily="18" charset="0"/>
              </a:rPr>
            </a:br>
            <a:r>
              <a:rPr lang="ru-RU" b="1" dirty="0">
                <a:latin typeface="Century Schoolbook" panose="02040604050505020304" pitchFamily="18" charset="0"/>
              </a:rPr>
              <a:t>школы!</a:t>
            </a:r>
            <a:endParaRPr lang="ru-RU" dirty="0"/>
          </a:p>
        </p:txBody>
      </p:sp>
      <p:pic>
        <p:nvPicPr>
          <p:cNvPr id="12294" name="Picture 6" descr="Наш брат долгопят : Включи настроение">
            <a:extLst>
              <a:ext uri="{FF2B5EF4-FFF2-40B4-BE49-F238E27FC236}">
                <a16:creationId xmlns:a16="http://schemas.microsoft.com/office/drawing/2014/main" id="{5A77AECC-B086-4DD9-9655-9FDC51C0A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3111">
                        <a14:backgroundMark x1="62222" y1="2964" x2="70444" y2="8498"/>
                        <a14:backgroundMark x1="69222" y1="12055" x2="71444" y2="45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780" y="0"/>
            <a:ext cx="4740968" cy="266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САМООПРЕДЕЛЕНИЕ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E2216E-E51A-4648-9640-F2D9B2C4C13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0007" y="1455839"/>
            <a:ext cx="2700300" cy="212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xn--d1a4b.xn---197-43d3dhx2g.xn--p1ai/images/dh2.jpg">
            <a:extLst>
              <a:ext uri="{FF2B5EF4-FFF2-40B4-BE49-F238E27FC236}">
                <a16:creationId xmlns:a16="http://schemas.microsoft.com/office/drawing/2014/main" id="{80A498D4-9C16-4450-A5DA-E25661C00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543881"/>
            <a:ext cx="2813538" cy="2055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reflekschool.ru/images/zerkalo.jpg">
            <a:extLst>
              <a:ext uri="{FF2B5EF4-FFF2-40B4-BE49-F238E27FC236}">
                <a16:creationId xmlns:a16="http://schemas.microsoft.com/office/drawing/2014/main" id="{282E0AF7-C2B0-4B1B-A778-D5F4475A2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5796" y="3724732"/>
            <a:ext cx="4545639" cy="1295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354299-4810-49D0-B0E4-27EEECC6C76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212" y="1743658"/>
            <a:ext cx="2228522" cy="299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0FB655-D3FF-4FA4-B6B4-C22B541E615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5486"/>
            <a:ext cx="5670450" cy="140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qrcoder.ru/code/?http%3A%2F%2Fxn--d1a4b.xn---197-43d3dhx2g.xn--p1ai%2F&amp;4&amp;0">
            <a:extLst>
              <a:ext uri="{FF2B5EF4-FFF2-40B4-BE49-F238E27FC236}">
                <a16:creationId xmlns:a16="http://schemas.microsoft.com/office/drawing/2014/main" id="{B3F41A40-1BBB-46D6-A267-76249A1B5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012" y="249974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Users\532B~1\AppData\Local\Temp\124983385_0.png">
            <a:extLst>
              <a:ext uri="{FF2B5EF4-FFF2-40B4-BE49-F238E27FC236}">
                <a16:creationId xmlns:a16="http://schemas.microsoft.com/office/drawing/2014/main" id="{1DA50586-8555-4B35-94D7-B0863F4D488B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200" y="1571625"/>
            <a:ext cx="937895" cy="1000125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810EF0-5AA2-4A29-B882-41110105B16D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8749" y="1690022"/>
            <a:ext cx="2763669" cy="3224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FB46F9-C046-412B-A84A-EB62ED8C7BD5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6388" y="44933"/>
            <a:ext cx="1116124" cy="1705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57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ИНФОРМАЦИОННАЯ КАРТА МЕТОДИКИ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84203C-6F6F-4F14-A617-0C387B712EA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772" y="1275606"/>
            <a:ext cx="51845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3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ЛИЧНОСТНОЕ САМООПРЕДЕЛЕНИЕ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F5FB61-CD4B-4062-A082-4FC0FBF7885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54"/>
          <a:stretch/>
        </p:blipFill>
        <p:spPr bwMode="auto">
          <a:xfrm>
            <a:off x="1439652" y="1275606"/>
            <a:ext cx="4176464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F67680-5A71-4ACD-8523-DDCDA313329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684" y="1743658"/>
            <a:ext cx="3186913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192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СОЦИАЛЬНОЕ САМООПРЕДЕЛЕНИЕ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F638A3-CEF8-4ECC-B542-A2E08F92FE7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036" y="1380555"/>
            <a:ext cx="4071620" cy="354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mn-zd.ru/wp-content/uploads/2018/05/%D0%A2%D0%B5%D1%81%D1%82-20-%D1%87%D0%B5%D0%BB%D0%BE%D0%B2%D0%B5%D1%87%D0%BA%D0%BE%D0%B2-%D0%BD%D0%B0-%D0%B4%D0%B5%D1%80%D0%B5%D0%B2%D0%B5-1.jpg">
            <a:extLst>
              <a:ext uri="{FF2B5EF4-FFF2-40B4-BE49-F238E27FC236}">
                <a16:creationId xmlns:a16="http://schemas.microsoft.com/office/drawing/2014/main" id="{0822AA50-1268-43A7-B95F-697532F9D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4595" y="1455626"/>
            <a:ext cx="2961441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4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ПРЕДМЕТНОЕ САМООПРЕДЕЛЕНИЕ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97A756-2A3B-4DB7-B03E-093D8E96033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176940"/>
            <a:ext cx="4025900" cy="373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Расписание уроков (черно-белые шаблоны) - распечатать на А4 - ПринтМания">
            <a:extLst>
              <a:ext uri="{FF2B5EF4-FFF2-40B4-BE49-F238E27FC236}">
                <a16:creationId xmlns:a16="http://schemas.microsoft.com/office/drawing/2014/main" id="{B7BE73C5-CE19-4232-BF9A-DF7B4528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9045" y="2018360"/>
            <a:ext cx="3223435" cy="22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ПРОФЕССИОНАЛЬНОЕ САМООПРЕДЕЛЕНИЕ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4FE69E-67F5-4899-8097-2E95E75D309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239442"/>
            <a:ext cx="3757295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Дифференциально - диагностический опросник Е.А. Климова (ДДО)">
            <a:extLst>
              <a:ext uri="{FF2B5EF4-FFF2-40B4-BE49-F238E27FC236}">
                <a16:creationId xmlns:a16="http://schemas.microsoft.com/office/drawing/2014/main" id="{772C749A-809A-47E5-88C5-3B194868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2100" y="1671650"/>
            <a:ext cx="3460018" cy="30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0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12815</TotalTime>
  <Words>153</Words>
  <Application>Microsoft Office PowerPoint</Application>
  <PresentationFormat>Экран (16:9)</PresentationFormat>
  <Paragraphs>48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Schoolbook</vt:lpstr>
      <vt:lpstr>Open Sans</vt:lpstr>
      <vt:lpstr>Open Sans Semibold</vt:lpstr>
      <vt:lpstr>Тема Office</vt:lpstr>
      <vt:lpstr>Презентация PowerPoint</vt:lpstr>
      <vt:lpstr>«Диагностическая и Рефлексивная школы» – электронные образовательные ресурсы (ЭОР) для поддержки самоопределения учащихся</vt:lpstr>
      <vt:lpstr>САМООПРЕДЕЛЕНИЕ</vt:lpstr>
      <vt:lpstr>Презентация PowerPoint</vt:lpstr>
      <vt:lpstr>ИНФОРМАЦИОННАЯ КАРТА МЕТОДИКИ</vt:lpstr>
      <vt:lpstr>ЛИЧНОСТНОЕ САМООПРЕДЕЛЕНИЕ</vt:lpstr>
      <vt:lpstr>СОЦИАЛЬНОЕ САМООПРЕДЕЛЕНИЕ</vt:lpstr>
      <vt:lpstr>ПРЕДМЕТНОЕ САМООПРЕДЕЛЕНИЕ</vt:lpstr>
      <vt:lpstr>ПРОФЕССИОНАЛЬНОЕ САМООПРЕДЕЛЕНИЕ</vt:lpstr>
      <vt:lpstr>КОМПЛЕКСНАЯ МЕТОДИКА  «ПРОЦЕСС-ФОЛИО»</vt:lpstr>
      <vt:lpstr>КОМПЛЕКСНАЯ МЕТОДИКА  «НАВИГАТОР ШКОЛЬНОЙ УСПЕШНОСТИ»</vt:lpstr>
      <vt:lpstr>КОМПЛЕКСНАЯ МЕТОДИКА  «НАВИГАТОР ИНДИВИДУАЛЬНОГО ОБРАЗОВАТЕЛЬНОГО МАРШРУТА УЧЕНИКА»</vt:lpstr>
      <vt:lpstr>КОМПЛЕКСНАЯ МЕТОДИКА  «ПЕДАГОГИЧЕСКИЕ РЕФЛЕКСИВНЫЕ ПРАКТИКУМЫ»</vt:lpstr>
      <vt:lpstr>УРОКИ ДЛЯ УЧИТЕЛЯ</vt:lpstr>
      <vt:lpstr>Презентация PowerPoint</vt:lpstr>
      <vt:lpstr>Презентация PowerPoint</vt:lpstr>
      <vt:lpstr>Презентация PowerPoint</vt:lpstr>
      <vt:lpstr>КАРТА РЕФЛЕКСИВНОЙ СЕССИИ</vt:lpstr>
      <vt:lpstr>ЛИЧНОСТНОЕ САМООПРЕДЕЛЕНИЕ</vt:lpstr>
      <vt:lpstr>СОЦИАЛЬНОЕ САМООПРЕДЕЛЕНИЕ</vt:lpstr>
      <vt:lpstr>ПРЕДМЕТНОЕ САМООПРЕДЕЛЕНИЕ</vt:lpstr>
      <vt:lpstr>ПРОФЕССИОНАЛЬНОЕ САМООПРЕДЕЛЕНИЕ</vt:lpstr>
      <vt:lpstr>ПК «РЕФЛЕКСЕР»</vt:lpstr>
      <vt:lpstr>Спасибо за внимание! Приглашаем Вас в наши  Диагностическую и Рефлексивную  школы!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Юлия Дмитриева</cp:lastModifiedBy>
  <cp:revision>343</cp:revision>
  <cp:lastPrinted>2017-03-30T08:39:18Z</cp:lastPrinted>
  <dcterms:created xsi:type="dcterms:W3CDTF">2017-03-23T13:26:11Z</dcterms:created>
  <dcterms:modified xsi:type="dcterms:W3CDTF">2024-03-15T15:55:38Z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