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38" r:id="rId6"/>
    <p:sldId id="318" r:id="rId7"/>
    <p:sldId id="339" r:id="rId8"/>
    <p:sldId id="260" r:id="rId9"/>
    <p:sldId id="343" r:id="rId10"/>
    <p:sldId id="376" r:id="rId11"/>
    <p:sldId id="341" r:id="rId12"/>
    <p:sldId id="378" r:id="rId13"/>
    <p:sldId id="379" r:id="rId14"/>
    <p:sldId id="374" r:id="rId15"/>
    <p:sldId id="375" r:id="rId16"/>
    <p:sldId id="380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/>
  <p:cmAuthor id="2" name="Udayadas, Galina" initials="UG" lastIdx="11" clrIdx="1"/>
  <p:cmAuthor id="3" name="Yulia Cherdantseva" initials="Y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33" autoAdjust="0"/>
    <p:restoredTop sz="94718" autoAdjust="0"/>
  </p:normalViewPr>
  <p:slideViewPr>
    <p:cSldViewPr snapToGrid="0" showGuides="1">
      <p:cViewPr varScale="1">
        <p:scale>
          <a:sx n="63" d="100"/>
          <a:sy n="63" d="100"/>
        </p:scale>
        <p:origin x="76" y="296"/>
      </p:cViewPr>
      <p:guideLst>
        <p:guide orient="horz" pos="2146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i="1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To boost teacher ICT competency development, provide educators with advanced digital resources and AI-based educational solutions and strengthen teaching networks in June 2022 UNESCO IITE and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NetDragon</a:t>
            </a:r>
            <a:r>
              <a:rPr lang="en-US" sz="1800" i="1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launched the "E-Library for Teachers" online platform with a growing resource collection in English, Arabic, Russian and Chinese languages. The platform includes a big number of training courses on various topics developed by UNESCO IITE and provided by partners. A strong focus of training courses is made on such topics as Metaverse, advanced technologies for promoting inclusion and gender equality, as well as sustainable green education.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B0657-0CBB-4BEE-80F0-D21EAF4FE62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11398"/>
            <a:ext cx="12192000" cy="424659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dirty="0"/>
              <a:t>CLICK ON THE ICON TO ADD AN IMAGE. THIS IS A TITLE SLIDE, DO NOT USE THIS SLIDE TO WRITE CONTENT. ONLY THE TITLE &amp; IMAGE.</a:t>
            </a:r>
          </a:p>
          <a:p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3"/>
            <a:ext cx="12192000" cy="2611395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837468" y="333616"/>
            <a:ext cx="8770331" cy="4887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2775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7467" y="1151165"/>
            <a:ext cx="8770331" cy="397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9" y="328815"/>
            <a:ext cx="1875130" cy="160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336082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-1065" y="30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20896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20879" y="959564"/>
            <a:ext cx="11350208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200150" indent="-171450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3050" indent="-171450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4" name="Picture 13" descr="Logo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847849" y="6314709"/>
            <a:ext cx="1056822" cy="581684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 with medium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36082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7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351567" y="963336"/>
            <a:ext cx="3086332" cy="2401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20" name="Picture Placeholder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84791" y="959561"/>
            <a:ext cx="3086332" cy="2401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351567" y="3703016"/>
            <a:ext cx="3086332" cy="2401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684791" y="3699241"/>
            <a:ext cx="3086332" cy="2401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-1065" y="30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4528491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200150" indent="-171450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3050" indent="-171450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420896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1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5" name="Picture 14" descr="Logo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847849" y="6314709"/>
            <a:ext cx="1056822" cy="581684"/>
          </a:xfrm>
          <a:prstGeom prst="rect">
            <a:avLst/>
          </a:prstGeom>
        </p:spPr>
      </p:pic>
      <p:pic>
        <p:nvPicPr>
          <p:cNvPr id="23" name="Picture 22" descr="A black and white logo&#10;&#10;Description automatically generated with medium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867164" y="6323958"/>
            <a:ext cx="1030284" cy="567077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/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3" name="Picture 12" descr="Logo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867164" y="6323958"/>
            <a:ext cx="1030284" cy="567077"/>
          </a:xfrm>
          <a:prstGeom prst="rect">
            <a:avLst/>
          </a:prstGeom>
        </p:spPr>
      </p:pic>
      <p:pic>
        <p:nvPicPr>
          <p:cNvPr id="15" name="Picture 14" descr="A blue and white logo&#10;&#10;Description automatically generated with low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3" name="Picture 22" descr="Logo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867164" y="6323958"/>
            <a:ext cx="1030284" cy="567077"/>
          </a:xfrm>
          <a:prstGeom prst="rect">
            <a:avLst/>
          </a:prstGeom>
        </p:spPr>
      </p:pic>
      <p:pic>
        <p:nvPicPr>
          <p:cNvPr id="25" name="Picture 24" descr="A black and white logo&#10;&#10;Description automatically generated with medium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6" name="Picture 5" descr="Logo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867164" y="6323958"/>
            <a:ext cx="1030284" cy="56707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6336082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065" y="30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200150" indent="-171450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3050" indent="-171450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420896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3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2" name="Picture 11" descr="Logo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847849" y="6314709"/>
            <a:ext cx="1056822" cy="581684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 with medium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sp>
        <p:nvSpPr>
          <p:cNvPr id="1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3747752" y="6488755"/>
            <a:ext cx="5177307" cy="318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General </a:t>
            </a:r>
            <a:r>
              <a:rPr lang="fr-FR" dirty="0" err="1"/>
              <a:t>Conference</a:t>
            </a:r>
            <a:r>
              <a:rPr lang="fr-FR" dirty="0"/>
              <a:t>, 42nd session, Paris, 2023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iite.unesco.org/announcements/teaching-in-the-21st-century-teacher-competition-2-0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iite.unesco.org/#/register?code=suai" TargetMode="External"/><Relationship Id="rId2" Type="http://schemas.openxmlformats.org/officeDocument/2006/relationships/hyperlink" Target="https://aspnet-unesco.ru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420" y="612005"/>
            <a:ext cx="5038531" cy="144624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Электронная библиотека для учителей</a:t>
            </a:r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E-library for Teachers</a:t>
            </a:r>
            <a:br>
              <a:rPr 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ru-RU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ИТОГИ конкурса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5707" y="6498772"/>
            <a:ext cx="2276923" cy="27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Asia images/Shutterstock.com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1" b="16311"/>
          <a:stretch>
            <a:fillRect/>
          </a:stretch>
        </p:blipFill>
        <p:spPr/>
      </p:pic>
      <p:pic>
        <p:nvPicPr>
          <p:cNvPr id="5" name="Picture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7" b="23877"/>
          <a:stretch>
            <a:fillRect/>
          </a:stretch>
        </p:blipFill>
        <p:spPr>
          <a:xfrm>
            <a:off x="0" y="2529759"/>
            <a:ext cx="12192000" cy="4246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298" y="319572"/>
            <a:ext cx="1708063" cy="1583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86" y="247760"/>
            <a:ext cx="2995614" cy="15485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EF4DD1-6746-A26C-F79F-B505BC8087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10980548" cy="5140820"/>
          </a:xfrm>
        </p:spPr>
        <p:txBody>
          <a:bodyPr/>
          <a:lstStyle/>
          <a:p>
            <a:r>
              <a:rPr lang="ru-RU" sz="17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ИИТО ЮНЕСКО и </a:t>
            </a:r>
            <a:r>
              <a:rPr lang="ru-RU" sz="1700" b="0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NetDragon</a:t>
            </a:r>
            <a:r>
              <a:rPr lang="ru-RU" sz="17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sz="17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продлили прием документов на второй </a:t>
            </a:r>
            <a:r>
              <a:rPr lang="ru-RU" sz="17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глобальный конкурс </a:t>
            </a:r>
            <a:r>
              <a:rPr lang="ru-RU" sz="17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учителей до 10 июля 2024 года. </a:t>
            </a:r>
            <a:r>
              <a:rPr lang="ru-RU" sz="17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Дополнительную информацию можно будет получить в электронной библиотеке и на официальном сайте ИИТО ЮНЕСКО: </a:t>
            </a:r>
            <a:r>
              <a:rPr lang="en-US" sz="17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  <a:hlinkClick r:id="rId2"/>
              </a:rPr>
              <a:t>https://iite.unesco.org/announcements/teaching-in-the-21st-century-teacher-competition-2-0</a:t>
            </a:r>
            <a:r>
              <a:rPr lang="en-US" sz="17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  <a:hlinkClick r:id="rId2"/>
              </a:rPr>
              <a:t>/</a:t>
            </a:r>
            <a:r>
              <a:rPr lang="ru-RU" sz="17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ru-RU" sz="17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sz="17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Следите за обновлениями</a:t>
            </a:r>
            <a:r>
              <a:rPr lang="en-US" sz="17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!</a:t>
            </a:r>
            <a:endParaRPr lang="en-US" sz="17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0E4CE1-F117-1958-A16F-6E0DC171F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054" y="102636"/>
            <a:ext cx="11350193" cy="455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libri" panose="020F0502020204030204" charset="0"/>
                <a:cs typeface="Calibri" panose="020F0502020204030204" charset="0"/>
                <a:sym typeface="+mn-ea"/>
              </a:rPr>
              <a:t>Конкурс 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“</a:t>
            </a:r>
            <a:r>
              <a:rPr lang="ru-RU" dirty="0" smtClean="0">
                <a:latin typeface="Calibri" panose="020F0502020204030204" charset="0"/>
                <a:cs typeface="Calibri" panose="020F0502020204030204" charset="0"/>
              </a:rPr>
              <a:t>Преподавание в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21</a:t>
            </a:r>
            <a:r>
              <a:rPr lang="ru-RU" dirty="0" smtClean="0">
                <a:latin typeface="Calibri" panose="020F0502020204030204" charset="0"/>
                <a:cs typeface="Calibri" panose="020F0502020204030204" charset="0"/>
              </a:rPr>
              <a:t> веке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2.0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”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63FD52-0092-1C75-D98C-118D5C1A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657562"/>
            <a:ext cx="8619737" cy="29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EF4DD1-6746-A26C-F79F-B505BC8087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4580331" cy="5140820"/>
          </a:xfrm>
        </p:spPr>
        <p:txBody>
          <a:bodyPr/>
          <a:lstStyle/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Планируемые мероприятия в рамках данного проекта: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Сбор информации и анализ предпочтений пользователей,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Разработка новых  и размещение существующих курсов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 инновационным цифровым технологиям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Размещение лучших методик и передовых практик по применению информационно-коммуникационных технологий в 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образовании,</a:t>
            </a:r>
            <a:endParaRPr lang="ru-RU" sz="18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Организация тренингов, </a:t>
            </a:r>
            <a:endParaRPr lang="ru-RU" sz="18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Создание и расширение сообщества учителей по обмену передовым опытом,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Проведение конкурсов 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для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учителей. </a:t>
            </a:r>
          </a:p>
          <a:p>
            <a:endParaRPr lang="ru-RU" sz="170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0E4CE1-F117-1958-A16F-6E0DC171F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054" y="102636"/>
            <a:ext cx="11350193" cy="455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libri" panose="020F0502020204030204" charset="0"/>
                <a:cs typeface="Calibri" panose="020F0502020204030204" charset="0"/>
                <a:sym typeface="+mn-ea"/>
              </a:rPr>
              <a:t>Наполнение русскоязычной версии библиотеки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08" y="1054359"/>
            <a:ext cx="6991993" cy="49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980714" y="977476"/>
            <a:ext cx="8228601" cy="5140820"/>
          </a:xfrm>
        </p:spPr>
        <p:txBody>
          <a:bodyPr/>
          <a:lstStyle/>
          <a:p>
            <a:pPr algn="ctr"/>
            <a:endParaRPr lang="ru-RU" sz="1600" b="0" dirty="0" smtClean="0">
              <a:hlinkClick r:id="rId2"/>
            </a:endParaRPr>
          </a:p>
          <a:p>
            <a:pPr algn="ctr"/>
            <a:endParaRPr lang="ru-RU" sz="1600" b="0" dirty="0" smtClean="0">
              <a:hlinkClick r:id="rId2"/>
            </a:endParaRPr>
          </a:p>
          <a:p>
            <a:pPr algn="ctr"/>
            <a:endParaRPr lang="ru-RU" sz="1600" b="0" dirty="0" smtClean="0">
              <a:hlinkClick r:id="rId2"/>
            </a:endParaRPr>
          </a:p>
          <a:p>
            <a:pPr algn="ctr"/>
            <a:r>
              <a:rPr lang="ru-RU" sz="2400" dirty="0"/>
              <a:t>Результаты будут опубликованы на официальном сайте Сети Ассоциированных школ ЮНЕСКО в Российской Федерации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dirty="0" smtClean="0">
                <a:hlinkClick r:id="rId2"/>
              </a:rPr>
              <a:t>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://aspnet-unesco.ru</a:t>
            </a:r>
            <a:r>
              <a:rPr lang="en-US" sz="2400" dirty="0" smtClean="0">
                <a:hlinkClick r:id="rId2"/>
              </a:rPr>
              <a:t>/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Регистрация в Электронной библиотеке для учителей по ссылке</a:t>
            </a:r>
            <a:br>
              <a:rPr lang="ru-RU" sz="2400" dirty="0" smtClean="0"/>
            </a:br>
            <a:r>
              <a:rPr lang="en-US" sz="2400" dirty="0">
                <a:hlinkClick r:id="rId3"/>
              </a:rPr>
              <a:t>https://elibrary.iite.unesco.org/#/</a:t>
            </a:r>
            <a:r>
              <a:rPr lang="en-US" sz="2400" dirty="0" smtClean="0">
                <a:hlinkClick r:id="rId3"/>
              </a:rPr>
              <a:t>register?code=suai</a:t>
            </a:r>
            <a:r>
              <a:rPr lang="ru-RU" sz="2400" dirty="0" smtClean="0"/>
              <a:t>  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участие!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2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anose="020F0502020204030204" charset="0"/>
                <a:cs typeface="Calibri" panose="020F0502020204030204" charset="0"/>
              </a:rPr>
              <a:t>Партнеры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60" y="979827"/>
            <a:ext cx="1978081" cy="1094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80" y="2683998"/>
            <a:ext cx="1419225" cy="1552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358" y="4719502"/>
            <a:ext cx="1724706" cy="1446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631" y="2372151"/>
            <a:ext cx="1625596" cy="2028399"/>
          </a:xfrm>
          <a:prstGeom prst="rect">
            <a:avLst/>
          </a:prstGeom>
        </p:spPr>
      </p:pic>
      <p:pic>
        <p:nvPicPr>
          <p:cNvPr id="4" name="Picture 4" descr="Beijing Normal University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93" y="4948620"/>
            <a:ext cx="1156476" cy="11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monwealth of Learning - Learning for Sustainable Develop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93" y="1207237"/>
            <a:ext cx="2805227" cy="7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world map with orange labels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06" y="2039834"/>
            <a:ext cx="5050496" cy="2840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6744" y="5109165"/>
            <a:ext cx="2410730" cy="10565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anose="020F0502020204030204" charset="0"/>
                <a:cs typeface="Calibri" panose="020F0502020204030204" charset="0"/>
              </a:rPr>
              <a:t>Что такое электронная библиотека 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E-Library</a:t>
            </a:r>
            <a:r>
              <a:rPr lang="ru-RU" dirty="0">
                <a:latin typeface="Calibri" panose="020F0502020204030204" charset="0"/>
                <a:cs typeface="Calibri" panose="020F0502020204030204" charset="0"/>
              </a:rPr>
              <a:t>?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13498" y="932649"/>
            <a:ext cx="6692152" cy="5230473"/>
          </a:xfrm>
        </p:spPr>
        <p:txBody>
          <a:bodyPr>
            <a:noAutofit/>
          </a:bodyPr>
          <a:lstStyle/>
          <a:p>
            <a:r>
              <a:rPr lang="ru-RU" sz="1800" u="sng" dirty="0" smtClean="0">
                <a:latin typeface="Calibri" panose="020F0502020204030204" charset="0"/>
                <a:cs typeface="Calibri" panose="020F0502020204030204" charset="0"/>
              </a:rPr>
              <a:t>Электронная библиотека служит как центр </a:t>
            </a:r>
            <a:endParaRPr lang="ru-RU" sz="1800" u="sng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С </a:t>
            </a:r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образовательными ресурсами </a:t>
            </a: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и возможностями </a:t>
            </a:r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обучения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Общения и сетевого взаимодействия</a:t>
            </a:r>
            <a:endParaRPr lang="en-US" sz="1800" b="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ru-RU" sz="1800" u="sng" dirty="0" smtClean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ru-RU" sz="1800" u="sng" dirty="0" smtClean="0">
                <a:latin typeface="Calibri" panose="020F0502020204030204" charset="0"/>
                <a:cs typeface="Calibri" panose="020F0502020204030204" charset="0"/>
              </a:rPr>
              <a:t>Целевые регионы и страны</a:t>
            </a:r>
            <a:endParaRPr lang="ru-RU" sz="1800" u="sng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Африка к югу от Сахары (Гана)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Регион СНГ (Россия)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Северная Африка (Египет, Тунис)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Азия (Таиланд)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Восточная Европа (Сербия)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Малые островные развивающиеся государства </a:t>
            </a: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(Маврикий)</a:t>
            </a:r>
            <a:endParaRPr lang="en-US" sz="1800" b="0" dirty="0">
              <a:latin typeface="Calibri" panose="020F0502020204030204" charset="0"/>
              <a:cs typeface="Calibri" panose="020F0502020204030204" charset="0"/>
            </a:endParaRPr>
          </a:p>
          <a:p>
            <a:endParaRPr lang="ru-RU" sz="1800" u="sng" dirty="0" smtClean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ru-RU" sz="1800" u="sng" dirty="0" smtClean="0">
                <a:latin typeface="Calibri" panose="020F0502020204030204" charset="0"/>
                <a:cs typeface="Calibri" panose="020F0502020204030204" charset="0"/>
              </a:rPr>
              <a:t>Языки</a:t>
            </a:r>
            <a:endParaRPr lang="en-US" sz="1800" u="sng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Русский</a:t>
            </a:r>
            <a:r>
              <a:rPr lang="en-US" sz="1800" b="0" dirty="0" smtClean="0">
                <a:latin typeface="Calibri" panose="020F0502020204030204" charset="0"/>
                <a:cs typeface="Calibri" panose="020F0502020204030204" charset="0"/>
              </a:rPr>
              <a:t>,</a:t>
            </a: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 Английский</a:t>
            </a:r>
            <a:r>
              <a:rPr lang="en-US" sz="1800" b="0" dirty="0">
                <a:latin typeface="Calibri" panose="020F0502020204030204" charset="0"/>
                <a:cs typeface="Calibri" panose="020F0502020204030204" charset="0"/>
              </a:rPr>
              <a:t>,  </a:t>
            </a:r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Арабский</a:t>
            </a:r>
            <a:r>
              <a:rPr lang="en-US" sz="1800" b="0" dirty="0" smtClean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Китайский</a:t>
            </a:r>
            <a:endParaRPr lang="ru-RU" sz="1800" b="0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b="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002" y="1632856"/>
            <a:ext cx="5277030" cy="3200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305144" y="1000742"/>
            <a:ext cx="6011987" cy="250589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0" dirty="0">
                <a:latin typeface="Calibri" panose="020F0502020204030204" charset="0"/>
                <a:cs typeface="Calibri" panose="020F0502020204030204" charset="0"/>
              </a:rPr>
              <a:t>Электронная библиотека предлагает современные курсы самостоятельного обучения</a:t>
            </a:r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ru-RU" sz="1800" b="0" dirty="0" smtClean="0">
              <a:latin typeface="Calibri" panose="020F0502020204030204" charset="0"/>
              <a:cs typeface="Calibri" panose="020F050202020403020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Виртуальная реальность в преподавании языков</a:t>
            </a:r>
            <a:endParaRPr lang="en-US" sz="1800" b="0" dirty="0">
              <a:latin typeface="Calibri" panose="020F0502020204030204" charset="0"/>
              <a:cs typeface="Calibri" panose="020F050202020403020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ru-RU" sz="1800" b="0" dirty="0" smtClean="0">
                <a:latin typeface="Calibri" panose="020F0502020204030204" charset="0"/>
                <a:cs typeface="Calibri" panose="020F0502020204030204" charset="0"/>
              </a:rPr>
              <a:t>Информационная безопасность в цифровом образовательном пространстве</a:t>
            </a:r>
            <a:endParaRPr lang="en-US" sz="1800" b="0" dirty="0">
              <a:latin typeface="Calibri" panose="020F0502020204030204" charset="0"/>
              <a:cs typeface="Calibri" panose="020F050202020403020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400" b="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659119" y="141448"/>
            <a:ext cx="11116321" cy="52911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alibri" panose="020F0502020204030204" charset="0"/>
                <a:cs typeface="Calibri" panose="020F0502020204030204" charset="0"/>
              </a:rPr>
              <a:t>Повышение квалификации учителей с помощью </a:t>
            </a:r>
            <a:r>
              <a:rPr lang="ru-RU" dirty="0" smtClean="0">
                <a:latin typeface="Calibri" panose="020F0502020204030204" charset="0"/>
                <a:cs typeface="Calibri" panose="020F0502020204030204" charset="0"/>
              </a:rPr>
              <a:t>цифровых </a:t>
            </a:r>
            <a:r>
              <a:rPr lang="ru-RU" dirty="0">
                <a:latin typeface="Calibri" panose="020F0502020204030204" charset="0"/>
                <a:cs typeface="Calibri" panose="020F0502020204030204" charset="0"/>
              </a:rPr>
              <a:t>технологий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7" y="3462273"/>
            <a:ext cx="2781300" cy="2771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036" y="3490848"/>
            <a:ext cx="2781300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131" y="1000742"/>
            <a:ext cx="5728786" cy="5247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77075" y="1380929"/>
            <a:ext cx="4694014" cy="4117263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Онлайн курс:</a:t>
            </a:r>
          </a:p>
          <a:p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«Как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учить и учиться онлайн: курс для школьников и их 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родителей»</a:t>
            </a:r>
          </a:p>
          <a:p>
            <a:endParaRPr lang="ru-RU" sz="18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Автор: Проф. Казакова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Елена Ивановна, </a:t>
            </a:r>
            <a:endParaRPr lang="ru-RU" sz="1800" b="0" dirty="0" smtClean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доктор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педагогических наук, профессор кафедры педагогики, директор Института педагогики, член-корреспондент 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РАО</a:t>
            </a:r>
          </a:p>
          <a:p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Институт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педагогики Санкт-Петербургского государственного университета</a:t>
            </a:r>
            <a:endParaRPr lang="en-US" sz="20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anose="020F0502020204030204" charset="0"/>
                <a:cs typeface="Calibri" panose="020F0502020204030204" charset="0"/>
              </a:rPr>
              <a:t>Номинация </a:t>
            </a:r>
            <a:r>
              <a:rPr lang="ru-RU" dirty="0"/>
              <a:t>«Открытый онлайн курс»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Рисунок 4" descr="C:\Users\oksana\Нацпартнерство\Конкурс\Отчет 29.05\Учиться онлай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6" y="1380929"/>
            <a:ext cx="5784979" cy="382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Номинация </a:t>
            </a:r>
            <a:r>
              <a:rPr lang="ru-RU" dirty="0"/>
              <a:t>«Лучшие научные работы и методики преподавания с применением ИКТ»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17933" y="787436"/>
            <a:ext cx="3337032" cy="813320"/>
          </a:xfrm>
        </p:spPr>
        <p:txBody>
          <a:bodyPr>
            <a:normAutofit lnSpcReduction="10000"/>
          </a:bodyPr>
          <a:lstStyle/>
          <a:p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МЕСТО -  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Электронный образовательный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ресурс «Рефлексивная школа»</a:t>
            </a:r>
            <a:endParaRPr lang="ru-RU" sz="1800" b="0" dirty="0" smtClean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53971" y="1096786"/>
            <a:ext cx="3795712" cy="72759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II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МЕСТО – Методическая разработка   "Образовательный онлайн-</a:t>
            </a:r>
            <a:r>
              <a:rPr lang="ru-RU" sz="1800" b="0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квест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/>
            </a:r>
            <a:b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«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Азбука финансовой грамотности»“</a:t>
            </a:r>
            <a:endParaRPr lang="ru-RU" sz="1800" b="0" dirty="0" smtClean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203265" y="1460583"/>
            <a:ext cx="3637282" cy="394220"/>
          </a:xfrm>
        </p:spPr>
        <p:txBody>
          <a:bodyPr>
            <a:normAutofit fontScale="25000" lnSpcReduction="20000"/>
          </a:bodyPr>
          <a:lstStyle/>
          <a:p>
            <a:r>
              <a:rPr lang="en-US" sz="6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III</a:t>
            </a:r>
            <a:r>
              <a:rPr lang="ru-RU" sz="6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МЕСТО -Инновационная методика научных олимпиад учащихся инженерно-технологических классов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96" y="1961399"/>
            <a:ext cx="3843791" cy="2988365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53970" y="4928581"/>
            <a:ext cx="3953847" cy="119369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Васильева Екатерина Александровна, педагог  ДО</a:t>
            </a:r>
          </a:p>
          <a:p>
            <a:pPr>
              <a:spcBef>
                <a:spcPts val="600"/>
              </a:spcBef>
            </a:pP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Попова Ольга Олеговна, методист</a:t>
            </a:r>
          </a:p>
          <a:p>
            <a:r>
              <a:rPr lang="ru-RU" sz="15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Дом творчества "Измайловский" Адмиралтейского района Санкт-Петербурга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" y="1461150"/>
            <a:ext cx="3814998" cy="2187077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747" y="3728280"/>
            <a:ext cx="3861642" cy="2607828"/>
          </a:xfrm>
        </p:spPr>
        <p:txBody>
          <a:bodyPr>
            <a:noAutofit/>
          </a:bodyPr>
          <a:lstStyle/>
          <a:p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И.Ю.Гутник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научный руководитель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Школы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№197 Центрального района Санкт-Петербурга, доцент кафедры педагогики школы РГПУ им. А.И. Герцена,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д.п.н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.;</a:t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Е. В.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Алексеева, доцент кафедры «Психологии и развития образования» РГПУ им. А.И. Герцена,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к.п.н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.;</a:t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Т.П.Гембель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директор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Школы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№197 Центрального района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Санкт-Петербурга;</a:t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Ю.И.Дмитриева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учитель русского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языка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Школы №197 Центрального района Санкт-Петербурга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; </a:t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А. В.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Крутоверцева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учитель информатики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Гимназия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№196 Красногвардейского района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Санкт-Петербурга;</a:t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О.Д.Тараненко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учитель истории и обществознания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Школы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№197 Центрального района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Санкт-Петербурга;</a:t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С. Э.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Устинова, учитель географии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Школы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№197 Центрального района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Санкт-Петербурга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670" y="2708369"/>
            <a:ext cx="3636280" cy="1921313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017887" y="4920848"/>
            <a:ext cx="3953847" cy="138329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Козлов Анатолий Владимирович - к.т.н., доцент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кафедры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ЮНЕСКО </a:t>
            </a:r>
            <a:r>
              <a:rPr lang="ru-RU" sz="1900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НМиТ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СФУ, </a:t>
            </a: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/>
            </a:r>
            <a:br>
              <a:rPr lang="en-US" sz="19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endParaRPr lang="en-US" sz="1900" dirty="0" smtClean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Погребная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Татьяна Владимировна - магистр педагогики, педагог ДО Лицея № 7 г.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Красноярска,</a:t>
            </a: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/>
            </a:r>
            <a:br>
              <a:rPr lang="en-US" sz="19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endParaRPr lang="en-US" sz="1900" dirty="0" smtClean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Сидоркина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Олеся Викторовна  -  магистр педагогики, учитель школы № 82 г.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Красноярска</a:t>
            </a:r>
            <a:endParaRPr lang="ru-RU" sz="18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8144" y="871644"/>
            <a:ext cx="11895695" cy="5243406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Рекомендованы к размещению</a:t>
            </a:r>
            <a:endParaRPr lang="en-US" sz="20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Номинация «Лучшие научные работы и методики преподавания с применением ИКТ»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6559"/>
              </p:ext>
            </p:extLst>
          </p:nvPr>
        </p:nvGraphicFramePr>
        <p:xfrm>
          <a:off x="420896" y="1184987"/>
          <a:ext cx="11350193" cy="5021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206">
                  <a:extLst>
                    <a:ext uri="{9D8B030D-6E8A-4147-A177-3AD203B41FA5}">
                      <a16:colId xmlns:a16="http://schemas.microsoft.com/office/drawing/2014/main" val="1575863928"/>
                    </a:ext>
                  </a:extLst>
                </a:gridCol>
                <a:gridCol w="4674637">
                  <a:extLst>
                    <a:ext uri="{9D8B030D-6E8A-4147-A177-3AD203B41FA5}">
                      <a16:colId xmlns:a16="http://schemas.microsoft.com/office/drawing/2014/main" val="4191979504"/>
                    </a:ext>
                  </a:extLst>
                </a:gridCol>
                <a:gridCol w="6303350">
                  <a:extLst>
                    <a:ext uri="{9D8B030D-6E8A-4147-A177-3AD203B41FA5}">
                      <a16:colId xmlns:a16="http://schemas.microsoft.com/office/drawing/2014/main" val="65411947"/>
                    </a:ext>
                  </a:extLst>
                </a:gridCol>
              </a:tblGrid>
              <a:tr h="313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методического пособия/статьи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Организация, представляющая методическое пособие/статью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3551647572"/>
                  </a:ext>
                </a:extLst>
              </a:tr>
              <a:tr h="6334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Электронный образовательный ресурс «Рефлексивная школа»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Российский государственный педагогический университет им. А.И. Герцена»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Школа №197 с углубленным изучением отдельных учебных предметов, предметных областей Центрального района Санкт-Петербурга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1578037371"/>
                  </a:ext>
                </a:extLst>
              </a:tr>
              <a:tr h="4223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Методическая разработка "Образовательный онлайн-</a:t>
                      </a:r>
                      <a:r>
                        <a:rPr lang="ru-RU" sz="1200" dirty="0" err="1">
                          <a:effectLst/>
                        </a:rPr>
                        <a:t>квест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Азбука финансовой грамотности»"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 №613 Московского р-на, Санкт-Петербурга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Дом творчества "Измайловский" Адмиралтейского района Санкт-Петербурга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2367539138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Инновационная методика научных олимпиад учащихся инженерно-технологических классов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Сибирский федеральный университет,  Кафедра ЮНЕСКО "Новые материалы и технологии"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2929711554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Игра-путешествие из цикла «Знатоки Санкт-Петербурга»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 №613 Московского р-</a:t>
                      </a:r>
                      <a:r>
                        <a:rPr lang="ru-RU" sz="1200" dirty="0" err="1">
                          <a:effectLst/>
                        </a:rPr>
                        <a:t>на,Санкт</a:t>
                      </a:r>
                      <a:r>
                        <a:rPr lang="ru-RU" sz="1200" dirty="0">
                          <a:effectLst/>
                        </a:rPr>
                        <a:t>-Петербурга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Дворец </a:t>
                      </a:r>
                      <a:r>
                        <a:rPr lang="ru-RU" sz="1200" dirty="0" err="1">
                          <a:effectLst/>
                        </a:rPr>
                        <a:t>детско</a:t>
                      </a:r>
                      <a:r>
                        <a:rPr lang="ru-RU" sz="1200" dirty="0">
                          <a:effectLst/>
                        </a:rPr>
                        <a:t> (юношеского) творчества  Московского района, Санкт-Петербурга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750845073"/>
                  </a:ext>
                </a:extLst>
              </a:tr>
              <a:tr h="2560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Виртуальная реальность в школе: практическое использование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ГБОУ лицей 373 Московского района Санкт-Петербурга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3493080336"/>
                  </a:ext>
                </a:extLst>
              </a:tr>
              <a:tr h="21153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Инфографика как новое средство обучения на уроках литературы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многопрофильная гимназии № 12 города Твери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2734780177"/>
                  </a:ext>
                </a:extLst>
              </a:tr>
              <a:tr h="4694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Цифровое коворкинговое пространство как одно из андрагогических условий развития культуры информационной безопасности педагогов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Лицей №373 московского района Санкт-Петербурга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3283463122"/>
                  </a:ext>
                </a:extLst>
              </a:tr>
              <a:tr h="4223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Графический дизайн интерфейса учебных курсов в электронно-информационной среде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Санкт-Петербургский химико-фармацевтический университет, ФГБОУ ВО Санкт-Петербургский государственный Лесотехнический университет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281358534"/>
                  </a:ext>
                </a:extLst>
              </a:tr>
              <a:tr h="3167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Андрагогические условия развития культуры информационной безопасности педагога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Лицей №373 Московского района Санкт-Петербурга "Экономический лицей"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3456453428"/>
                  </a:ext>
                </a:extLst>
              </a:tr>
              <a:tr h="7470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Опыт использования цифровых технологии 3d-моделирования в преподавании различных дисциплин, а также обучаемым с ограниченными возможностями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Санкт-Петербургский государственный химико-фармацевтический университет» Министерства здравоохранения Российской Федерации (ФГБОУ ВО СПХФУ Минздрава России)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80788480"/>
                  </a:ext>
                </a:extLst>
              </a:tr>
              <a:tr h="2608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Важность </a:t>
                      </a:r>
                      <a:r>
                        <a:rPr lang="ru-RU" sz="1200" dirty="0" err="1">
                          <a:effectLst/>
                        </a:rPr>
                        <a:t>лего</a:t>
                      </a:r>
                      <a:r>
                        <a:rPr lang="ru-RU" sz="1200" dirty="0">
                          <a:effectLst/>
                        </a:rPr>
                        <a:t>-конструирования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Частное общеобразовательное учреждение школа "Эврика"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9" marR="36629" marT="0" marB="0" anchor="b"/>
                </a:tc>
                <a:extLst>
                  <a:ext uri="{0D108BD9-81ED-4DB2-BD59-A6C34878D82A}">
                    <a16:rowId xmlns:a16="http://schemas.microsoft.com/office/drawing/2014/main" val="37820372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Номинация «Передовые практики преподавания с применением ИКТ»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8046" y="1053580"/>
            <a:ext cx="3569362" cy="813320"/>
          </a:xfrm>
        </p:spPr>
        <p:txBody>
          <a:bodyPr>
            <a:normAutofit/>
          </a:bodyPr>
          <a:lstStyle/>
          <a:p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МЕСТО - Цифровая дидактика - </a:t>
            </a:r>
            <a:r>
              <a:rPr lang="ru-RU" sz="1800" b="0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нейросети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в образовании</a:t>
            </a:r>
            <a:endParaRPr lang="ru-RU" sz="1800" b="0" dirty="0" smtClean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9675" y="1286942"/>
            <a:ext cx="3514743" cy="727595"/>
          </a:xfrm>
        </p:spPr>
        <p:txBody>
          <a:bodyPr>
            <a:normAutofit/>
          </a:bodyPr>
          <a:lstStyle/>
          <a:p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II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МЕСТО – Бинарный урок.  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/>
            </a:r>
            <a:b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Математика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 английский язык. </a:t>
            </a:r>
            <a:endParaRPr lang="ru-RU" sz="1800" b="0" dirty="0" smtClean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658225" y="1460240"/>
            <a:ext cx="3381375" cy="1108595"/>
          </a:xfrm>
        </p:spPr>
        <p:txBody>
          <a:bodyPr>
            <a:normAutofit/>
          </a:bodyPr>
          <a:lstStyle/>
          <a:p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III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МЕСТО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Интерактивные технологии на уроках РКИ (Русский как иностранный)</a:t>
            </a:r>
            <a:endParaRPr lang="ru-RU" sz="1800" b="0" dirty="0" smtClean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49455" y="4707824"/>
            <a:ext cx="4105275" cy="1521526"/>
          </a:xfrm>
        </p:spPr>
        <p:txBody>
          <a:bodyPr>
            <a:normAutofit fontScale="55000" lnSpcReduction="20000"/>
          </a:bodyPr>
          <a:lstStyle/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Иванов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А.Ю. - директор  школы - учитель физики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;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Пушкарева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Е.А.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– Зам.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директора школы по УВР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– 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учитель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физики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;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Мирошниченко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О.С.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Зам.директора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школы по ИКТ - учитель информатики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;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Дудникова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С.С. - учитель русского языка и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литературы;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Попова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Ю.Н. - учитель истории и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обществознания;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Климова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А.И. - учитель истории и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обществознания;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Балашова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Е.Г. - учитель английского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языка.</a:t>
            </a:r>
          </a:p>
          <a:p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КОЛА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№ 257 ПУШКИНСКОГО РАЙОНА САНКТ-ПЕТЕРБУРГА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39" y="1781175"/>
            <a:ext cx="3807469" cy="2877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60" y="2240010"/>
            <a:ext cx="3457575" cy="254285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52950" y="4782860"/>
            <a:ext cx="4105275" cy="1675090"/>
          </a:xfrm>
        </p:spPr>
        <p:txBody>
          <a:bodyPr>
            <a:normAutofit fontScale="70000" lnSpcReduction="20000"/>
          </a:bodyPr>
          <a:lstStyle/>
          <a:p>
            <a:endParaRPr lang="ru-RU" sz="1800" dirty="0" smtClean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Заборская Ольга Петровна, учитель английского языка,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учитель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высшей категории,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канд.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пед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наук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Потапенко Ирина Викторовна, учитель начальных классов, учитель высшей категории, стаж 32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года</a:t>
            </a:r>
          </a:p>
          <a:p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Школа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№ 525 с углубленным изучением английского языка имени дважды героя Советского Союза Г.М. Гречко Московского района Санкт-Петербурга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550" y="2541612"/>
            <a:ext cx="3405050" cy="2570073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561170" y="5171131"/>
            <a:ext cx="3883380" cy="1227373"/>
          </a:xfrm>
        </p:spPr>
        <p:txBody>
          <a:bodyPr>
            <a:normAutofit lnSpcReduction="10000"/>
          </a:bodyPr>
          <a:lstStyle/>
          <a:p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Кричкин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Алексей Владимирович,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заместитель директора Центра историко-культурных исследований религии и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межцивилизационных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отношений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Факультета </a:t>
            </a:r>
            <a:r>
              <a:rPr lang="ru-RU" sz="14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регионоведения 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/>
            </a:r>
            <a:b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 </a:t>
            </a:r>
            <a:r>
              <a:rPr lang="ru-RU" sz="1400" b="0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этнокультурного образования ИСГО МПГУ</a:t>
            </a:r>
          </a:p>
        </p:txBody>
      </p:sp>
    </p:spTree>
    <p:extLst>
      <p:ext uri="{BB962C8B-B14F-4D97-AF65-F5344CB8AC3E}">
        <p14:creationId xmlns:p14="http://schemas.microsoft.com/office/powerpoint/2010/main" val="2549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8144" y="871644"/>
            <a:ext cx="11895695" cy="5243406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Рекомендованы к размещению</a:t>
            </a:r>
          </a:p>
          <a:p>
            <a:pPr algn="l"/>
            <a:endParaRPr lang="en-US" sz="20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2">
                  <a:lumMod val="1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Номинация «Передовые практики преподавания с применением ИКТ»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64865"/>
              </p:ext>
            </p:extLst>
          </p:nvPr>
        </p:nvGraphicFramePr>
        <p:xfrm>
          <a:off x="289250" y="1182964"/>
          <a:ext cx="11481839" cy="5066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207">
                  <a:extLst>
                    <a:ext uri="{9D8B030D-6E8A-4147-A177-3AD203B41FA5}">
                      <a16:colId xmlns:a16="http://schemas.microsoft.com/office/drawing/2014/main" val="1106356128"/>
                    </a:ext>
                  </a:extLst>
                </a:gridCol>
                <a:gridCol w="5355772">
                  <a:extLst>
                    <a:ext uri="{9D8B030D-6E8A-4147-A177-3AD203B41FA5}">
                      <a16:colId xmlns:a16="http://schemas.microsoft.com/office/drawing/2014/main" val="1866106974"/>
                    </a:ext>
                  </a:extLst>
                </a:gridCol>
                <a:gridCol w="5696860">
                  <a:extLst>
                    <a:ext uri="{9D8B030D-6E8A-4147-A177-3AD203B41FA5}">
                      <a16:colId xmlns:a16="http://schemas.microsoft.com/office/drawing/2014/main" val="826141051"/>
                    </a:ext>
                  </a:extLst>
                </a:gridCol>
              </a:tblGrid>
              <a:tr h="18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Название презентации/эссе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Организация, представляющая </a:t>
                      </a:r>
                      <a:r>
                        <a:rPr lang="ru-RU" sz="1300" dirty="0" smtClean="0">
                          <a:effectLst/>
                        </a:rPr>
                        <a:t>материал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3906066111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Цифровая дидактика - </a:t>
                      </a:r>
                      <a:r>
                        <a:rPr lang="ru-RU" sz="1300" dirty="0" err="1">
                          <a:effectLst/>
                        </a:rPr>
                        <a:t>нейросети</a:t>
                      </a:r>
                      <a:r>
                        <a:rPr lang="ru-RU" sz="1300" dirty="0">
                          <a:effectLst/>
                        </a:rPr>
                        <a:t> в образовании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Школа № 257 Пушкинского района Санкт-Петербурга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2982796076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Бинарный урок.  Математика и английский язык. «Сочетание современных образовательных технологий  на уроках в начальной школе: математика и английский язык «Путешествие в царство Математики» 4 класс»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Школа № 525 с углубленным изучением английского языка имени дважды героя Советского Союза Г.М. Гречко Московского района Санкт-Петербурга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758641435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Интерактивные технологии на уроках РКИ (Русский как иностранный)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Московский педагогический государственный университет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66635528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Передовые практики преподавания с применением ИКТ: создание коротких видеороликов как современный формат проектной деятельности на уроке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МОУ многопрофильная гимназия №12 г. Твери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2999559461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Виртуальная обучающая среда. Создание открытых интерактивных ЭОР для изучающих английский язык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Педагогический колледж № 1 им. Н.А. Некрасова Санкт-Петербурга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1091557541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Педагогические технологии в дополнительном образовании.  Конструирование и программирование роботизированной модели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Школа Золотая степь Советского района  Саратовской области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2133269528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Преимущества VR (виртуальной реальности) для погружения  обучающихся в учебный материал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Школа № 630 Приморского района Санкт-Петербурга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2494952096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Урок по математике в 6 классе  по теме: "Решение текстовых задач"".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Школа № 334 Невского района Санкт-Петербурга «Образовательный комплекс «Невская перспектива»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1959876228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Навигатор «Формы презентационных материалов»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Ленинградский государственный университет имени А.С. Пушкина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276376074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Онлайн-курс как инструмент проектирования образовательного процесса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Санкт-Петербургский государственный химико-фармацевтический университет Министерства здравоохранения Российской Федерации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8" marR="22528" marT="0" marB="0" anchor="b"/>
                </a:tc>
                <a:extLst>
                  <a:ext uri="{0D108BD9-81ED-4DB2-BD59-A6C34878D82A}">
                    <a16:rowId xmlns:a16="http://schemas.microsoft.com/office/drawing/2014/main" val="2415000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602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a53e4e1-f408-402d-8ccb-e7229ed76e03"/>
  <p:tag name="COMMONDATA" val="eyJoZGlkIjoiNjU0NTRiZDVmOGYxNzRkMTZhMGI0MzUwYzM1Yjk1OGQifQ=="/>
</p:tagLst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c64710-979e-45f3-964b-bdd369ecc229">UNESCOED-409436720-22</_dlc_DocId>
    <_dlc_DocIdUrl xmlns="3ec64710-979e-45f3-964b-bdd369ecc229">
      <Url>https://unesco.sharepoint.com/sites/ed/_layouts/15/DocIdRedir.aspx?ID=UNESCOED-409436720-22</Url>
      <Description>UNESCOED-409436720-22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0D6DE5FA9524897426906B96A7CDD" ma:contentTypeVersion="4" ma:contentTypeDescription="Create a new document." ma:contentTypeScope="" ma:versionID="20fb6065b640364a33aafbca1bd89df7">
  <xsd:schema xmlns:xsd="http://www.w3.org/2001/XMLSchema" xmlns:xs="http://www.w3.org/2001/XMLSchema" xmlns:p="http://schemas.microsoft.com/office/2006/metadata/properties" xmlns:ns2="3ec64710-979e-45f3-964b-bdd369ecc229" xmlns:ns3="a2f7233b-b0e0-462c-8bd5-878307e9c7df" targetNamespace="http://schemas.microsoft.com/office/2006/metadata/properties" ma:root="true" ma:fieldsID="6cfbb3a12c1e2ec72e13096bb37a87b0" ns2:_="" ns3:_="">
    <xsd:import namespace="3ec64710-979e-45f3-964b-bdd369ecc229"/>
    <xsd:import namespace="a2f7233b-b0e0-462c-8bd5-878307e9c7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7233b-b0e0-462c-8bd5-878307e9c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326CC6-B475-423B-B349-6E6832BACE78}">
  <ds:schemaRefs/>
</ds:datastoreItem>
</file>

<file path=customXml/itemProps2.xml><?xml version="1.0" encoding="utf-8"?>
<ds:datastoreItem xmlns:ds="http://schemas.openxmlformats.org/officeDocument/2006/customXml" ds:itemID="{46A62075-B3C9-4A3A-AE06-3BDCC332E1EB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3ec64710-979e-45f3-964b-bdd369ecc229"/>
    <ds:schemaRef ds:uri="http://schemas.microsoft.com/office/infopath/2007/PartnerControls"/>
    <ds:schemaRef ds:uri="a2f7233b-b0e0-462c-8bd5-878307e9c7df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429E140-4202-49FB-A08E-3710CA2F3A8A}">
  <ds:schemaRefs/>
</ds:datastoreItem>
</file>

<file path=customXml/itemProps4.xml><?xml version="1.0" encoding="utf-8"?>
<ds:datastoreItem xmlns:ds="http://schemas.openxmlformats.org/officeDocument/2006/customXml" ds:itemID="{12148EE8-73C8-4E4F-B00A-7E8DFF356AD0}">
  <ds:schemaRefs/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UNESCO PPP Temlate_New logo IITE English</Template>
  <TotalTime>1312</TotalTime>
  <Words>1050</Words>
  <Application>Microsoft Office PowerPoint</Application>
  <PresentationFormat>Широкоэкранный</PresentationFormat>
  <Paragraphs>146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等线</vt:lpstr>
      <vt:lpstr>Times New Roman</vt:lpstr>
      <vt:lpstr>Wingdings</vt:lpstr>
      <vt:lpstr>Thème Office</vt:lpstr>
      <vt:lpstr>Электронная библиотека для учителей E-library for Teachers ИТОГИ конкурса </vt:lpstr>
      <vt:lpstr>Партнеры</vt:lpstr>
      <vt:lpstr>Что такое электронная библиотека E-Library?</vt:lpstr>
      <vt:lpstr>Повышение квалификации учителей с помощью цифровых технологий</vt:lpstr>
      <vt:lpstr>Номинация «Открытый онлайн курс»</vt:lpstr>
      <vt:lpstr>Номинация «Лучшие научные работы и методики преподавания с применением ИКТ»</vt:lpstr>
      <vt:lpstr>Номинация «Лучшие научные работы и методики преподавания с применением ИКТ»</vt:lpstr>
      <vt:lpstr>Номинация «Передовые практики преподавания с применением ИКТ»</vt:lpstr>
      <vt:lpstr>Номинация «Передовые практики преподавания с применением ИКТ»</vt:lpstr>
      <vt:lpstr>Конкурс “Преподавание в 21 веке 2.0”</vt:lpstr>
      <vt:lpstr>Наполнение русскоязычной версии библиотеки </vt:lpstr>
      <vt:lpstr>Спасибо за участие!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E-Library for Teachers</dc:title>
  <dc:creator>Udayadas, Galina</dc:creator>
  <cp:lastModifiedBy>School197</cp:lastModifiedBy>
  <cp:revision>160</cp:revision>
  <dcterms:created xsi:type="dcterms:W3CDTF">2022-01-13T08:00:00Z</dcterms:created>
  <dcterms:modified xsi:type="dcterms:W3CDTF">2024-06-27T12:54:38Z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0x010100B000D6DE5FA9524897426906B96A7CDD</vt:lpwstr>
  </property>
  <property fmtid="{D5CDD505-2E9C-101B-9397-08002B2CF9AE}" pid="3" name="_dlc_DocIdItemGuid">
    <vt:lpwstr>4c72a0d1-0c04-4a3c-b424-247a714c62a1</vt:lpwstr>
  </property>
  <property fmtid="{D5CDD505-2E9C-101B-9397-08002B2CF9AE}" pid="4" name="ICV">
    <vt:lpwstr>8508A1CBC910477FA83C6E9DD1B3AC70_13</vt:lpwstr>
  </property>
  <property fmtid="{D5CDD505-2E9C-101B-9397-08002B2CF9AE}" pid="5" name="KSOProductBuildVer">
    <vt:lpwstr>2052-12.1.0.16120</vt:lpwstr>
  </property>
</Properties>
</file>